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handoutMasterIdLst>
    <p:handoutMasterId r:id="rId23"/>
  </p:handoutMasterIdLst>
  <p:sldIdLst>
    <p:sldId id="256" r:id="rId3"/>
    <p:sldId id="260" r:id="rId4"/>
    <p:sldId id="259" r:id="rId5"/>
    <p:sldId id="261" r:id="rId6"/>
    <p:sldId id="284" r:id="rId7"/>
    <p:sldId id="271" r:id="rId8"/>
    <p:sldId id="272" r:id="rId9"/>
    <p:sldId id="263" r:id="rId10"/>
    <p:sldId id="265" r:id="rId11"/>
    <p:sldId id="266" r:id="rId12"/>
    <p:sldId id="267" r:id="rId13"/>
    <p:sldId id="285" r:id="rId14"/>
    <p:sldId id="269" r:id="rId15"/>
    <p:sldId id="275" r:id="rId16"/>
    <p:sldId id="274" r:id="rId17"/>
    <p:sldId id="268" r:id="rId18"/>
    <p:sldId id="270" r:id="rId19"/>
    <p:sldId id="276" r:id="rId20"/>
    <p:sldId id="262" r:id="rId2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EE9"/>
    <a:srgbClr val="E9D8D1"/>
    <a:srgbClr val="F8E4DD"/>
    <a:srgbClr val="B2B2B2"/>
    <a:srgbClr val="202020"/>
    <a:srgbClr val="323232"/>
    <a:srgbClr val="CC3300"/>
    <a:srgbClr val="CC0000"/>
    <a:srgbClr val="FF33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77"/>
        <p:guide pos="3788"/>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image" Target="../media/image7.wmf"/><Relationship Id="rId5" Type="http://schemas.openxmlformats.org/officeDocument/2006/relationships/oleObject" Target="../embeddings/oleObject1.bin"/><Relationship Id="rId4" Type="http://schemas.openxmlformats.org/officeDocument/2006/relationships/image" Target="../media/image6.png"/><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EEE9"/>
        </a:solidFill>
        <a:effectLst/>
      </p:bgPr>
    </p:bg>
    <p:spTree>
      <p:nvGrpSpPr>
        <p:cNvPr id="1" name=""/>
        <p:cNvGrpSpPr/>
        <p:nvPr/>
      </p:nvGrpSpPr>
      <p:grpSpPr/>
      <p:pic>
        <p:nvPicPr>
          <p:cNvPr id="7" name="图片 6" descr="C:\Users\Administrator\Desktop\图片2.png图片2"/>
          <p:cNvPicPr>
            <a:picLocks noChangeAspect="1"/>
          </p:cNvPicPr>
          <p:nvPr/>
        </p:nvPicPr>
        <p:blipFill>
          <a:blip r:embed="rId1">
            <a:clrChange>
              <a:clrFrom>
                <a:srgbClr val="000000">
                  <a:alpha val="0"/>
                </a:srgbClr>
              </a:clrFrom>
              <a:clrTo>
                <a:srgbClr val="000000">
                  <a:alpha val="0"/>
                  <a:alpha val="0"/>
                </a:srgbClr>
              </a:clrTo>
            </a:clrChange>
          </a:blip>
          <a:srcRect/>
          <a:stretch>
            <a:fillRect/>
          </a:stretch>
        </p:blipFill>
        <p:spPr>
          <a:xfrm>
            <a:off x="-10160" y="9525"/>
            <a:ext cx="12224385" cy="6838950"/>
          </a:xfrm>
          <a:prstGeom prst="rect">
            <a:avLst/>
          </a:prstGeom>
          <a:ln w="3175">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4" name="文本框 3"/>
          <p:cNvSpPr txBox="1"/>
          <p:nvPr/>
        </p:nvSpPr>
        <p:spPr>
          <a:xfrm>
            <a:off x="4216400" y="802005"/>
            <a:ext cx="4799330" cy="768350"/>
          </a:xfrm>
          <a:prstGeom prst="rect">
            <a:avLst/>
          </a:prstGeom>
          <a:noFill/>
        </p:spPr>
        <p:txBody>
          <a:bodyPr wrap="square" rtlCol="0">
            <a:spAutoFit/>
          </a:bodyPr>
          <a:p>
            <a:r>
              <a:rPr lang="en-US" sz="4400">
                <a:solidFill>
                  <a:schemeClr val="tx1">
                    <a:lumMod val="50000"/>
                    <a:lumOff val="50000"/>
                  </a:schemeClr>
                </a:solidFill>
                <a:latin typeface="+mn-ea"/>
                <a:cs typeface="+mn-ea"/>
              </a:rPr>
              <a:t>DVD</a:t>
            </a:r>
            <a:r>
              <a:rPr sz="4400">
                <a:solidFill>
                  <a:schemeClr val="tx1">
                    <a:lumMod val="50000"/>
                    <a:lumOff val="50000"/>
                  </a:schemeClr>
                </a:solidFill>
                <a:latin typeface="+mn-ea"/>
                <a:cs typeface="+mn-ea"/>
              </a:rPr>
              <a:t>管理系统</a:t>
            </a:r>
            <a:endParaRPr sz="4400">
              <a:solidFill>
                <a:schemeClr val="tx1">
                  <a:lumMod val="50000"/>
                  <a:lumOff val="50000"/>
                </a:schemeClr>
              </a:solidFill>
              <a:latin typeface="+mn-ea"/>
              <a:cs typeface="+mn-ea"/>
            </a:endParaRPr>
          </a:p>
        </p:txBody>
      </p:sp>
      <p:sp>
        <p:nvSpPr>
          <p:cNvPr id="5" name="文本框 4"/>
          <p:cNvSpPr txBox="1"/>
          <p:nvPr/>
        </p:nvSpPr>
        <p:spPr>
          <a:xfrm>
            <a:off x="6648450" y="2039620"/>
            <a:ext cx="3074670" cy="460375"/>
          </a:xfrm>
          <a:prstGeom prst="rect">
            <a:avLst/>
          </a:prstGeom>
          <a:noFill/>
        </p:spPr>
        <p:txBody>
          <a:bodyPr wrap="square" rtlCol="0">
            <a:spAutoFit/>
          </a:bodyPr>
          <a:p>
            <a:r>
              <a:rPr lang="zh-CN" altLang="en-US" sz="2400">
                <a:solidFill>
                  <a:schemeClr val="tx1">
                    <a:lumMod val="65000"/>
                    <a:lumOff val="35000"/>
                  </a:schemeClr>
                </a:solidFill>
              </a:rPr>
              <a:t>指导老师：李静</a:t>
            </a:r>
            <a:endParaRPr lang="zh-CN" altLang="en-US" sz="2400">
              <a:solidFill>
                <a:schemeClr val="tx1">
                  <a:lumMod val="65000"/>
                  <a:lumOff val="35000"/>
                </a:schemeClr>
              </a:solidFill>
            </a:endParaRPr>
          </a:p>
        </p:txBody>
      </p:sp>
      <p:sp>
        <p:nvSpPr>
          <p:cNvPr id="6" name="文本框 5"/>
          <p:cNvSpPr txBox="1"/>
          <p:nvPr/>
        </p:nvSpPr>
        <p:spPr>
          <a:xfrm>
            <a:off x="968375" y="2974340"/>
            <a:ext cx="4023995" cy="460375"/>
          </a:xfrm>
          <a:prstGeom prst="rect">
            <a:avLst/>
          </a:prstGeom>
          <a:noFill/>
        </p:spPr>
        <p:txBody>
          <a:bodyPr wrap="square" rtlCol="0">
            <a:spAutoFit/>
          </a:bodyPr>
          <a:p>
            <a:r>
              <a:rPr lang="zh-CN" altLang="en-US" sz="2400">
                <a:solidFill>
                  <a:schemeClr val="tx1">
                    <a:lumMod val="65000"/>
                    <a:lumOff val="35000"/>
                  </a:schemeClr>
                </a:solidFill>
                <a:latin typeface="+mn-ea"/>
              </a:rPr>
              <a:t>组名：第六组</a:t>
            </a:r>
            <a:endParaRPr lang="zh-CN" altLang="en-US" sz="2400">
              <a:solidFill>
                <a:schemeClr val="tx1">
                  <a:lumMod val="65000"/>
                  <a:lumOff val="35000"/>
                </a:schemeClr>
              </a:solidFill>
              <a:latin typeface="+mn-ea"/>
            </a:endParaRPr>
          </a:p>
        </p:txBody>
      </p:sp>
      <p:sp>
        <p:nvSpPr>
          <p:cNvPr id="8" name="文本框 7"/>
          <p:cNvSpPr txBox="1"/>
          <p:nvPr/>
        </p:nvSpPr>
        <p:spPr>
          <a:xfrm>
            <a:off x="968375" y="3764280"/>
            <a:ext cx="3810000" cy="460375"/>
          </a:xfrm>
          <a:prstGeom prst="rect">
            <a:avLst/>
          </a:prstGeom>
          <a:noFill/>
        </p:spPr>
        <p:txBody>
          <a:bodyPr wrap="square" rtlCol="0">
            <a:spAutoFit/>
          </a:bodyPr>
          <a:p>
            <a:r>
              <a:rPr lang="zh-CN" altLang="en-US" sz="2400">
                <a:solidFill>
                  <a:schemeClr val="tx1">
                    <a:lumMod val="65000"/>
                    <a:lumOff val="35000"/>
                  </a:schemeClr>
                </a:solidFill>
              </a:rPr>
              <a:t>组长：魏蓓蓓</a:t>
            </a:r>
            <a:endParaRPr lang="zh-CN" altLang="en-US" sz="2400">
              <a:solidFill>
                <a:schemeClr val="tx1">
                  <a:lumMod val="65000"/>
                  <a:lumOff val="35000"/>
                </a:schemeClr>
              </a:solidFill>
            </a:endParaRPr>
          </a:p>
        </p:txBody>
      </p:sp>
      <p:sp>
        <p:nvSpPr>
          <p:cNvPr id="9" name="文本框 8"/>
          <p:cNvSpPr txBox="1"/>
          <p:nvPr/>
        </p:nvSpPr>
        <p:spPr>
          <a:xfrm>
            <a:off x="968375" y="4453255"/>
            <a:ext cx="5801360" cy="1198880"/>
          </a:xfrm>
          <a:prstGeom prst="rect">
            <a:avLst/>
          </a:prstGeom>
          <a:noFill/>
        </p:spPr>
        <p:txBody>
          <a:bodyPr wrap="square" rtlCol="0">
            <a:spAutoFit/>
          </a:bodyPr>
          <a:p>
            <a:pPr fontAlgn="auto">
              <a:lnSpc>
                <a:spcPct val="150000"/>
              </a:lnSpc>
            </a:pPr>
            <a:r>
              <a:rPr lang="zh-CN" altLang="en-US" sz="2400">
                <a:solidFill>
                  <a:schemeClr val="tx1">
                    <a:lumMod val="65000"/>
                    <a:lumOff val="35000"/>
                  </a:schemeClr>
                </a:solidFill>
              </a:rPr>
              <a:t>组员：魏蓓蓓、刘新新、王雯琪、王婧</a:t>
            </a:r>
            <a:endParaRPr lang="zh-CN" altLang="en-US" sz="2400">
              <a:solidFill>
                <a:schemeClr val="tx1">
                  <a:lumMod val="65000"/>
                  <a:lumOff val="35000"/>
                </a:schemeClr>
              </a:solidFill>
            </a:endParaRPr>
          </a:p>
          <a:p>
            <a:pPr fontAlgn="auto">
              <a:lnSpc>
                <a:spcPct val="150000"/>
              </a:lnSpc>
            </a:pPr>
            <a:r>
              <a:rPr lang="zh-CN" altLang="en-US" sz="2400">
                <a:solidFill>
                  <a:schemeClr val="tx1">
                    <a:lumMod val="65000"/>
                    <a:lumOff val="35000"/>
                  </a:schemeClr>
                </a:solidFill>
              </a:rPr>
              <a:t>           冯清怡、王诗涵、吴玉洁、史蕾祺</a:t>
            </a:r>
            <a:endParaRPr lang="zh-CN" altLang="en-US" sz="2400">
              <a:solidFill>
                <a:schemeClr val="tx1">
                  <a:lumMod val="65000"/>
                  <a:lumOff val="35000"/>
                </a:schemeClr>
              </a:solidFill>
            </a:endParaRPr>
          </a:p>
        </p:txBody>
      </p:sp>
      <p:pic>
        <p:nvPicPr>
          <p:cNvPr id="11" name="图片 10" descr="黑暗中的光&#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60" y="9525"/>
            <a:ext cx="3791585" cy="26009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11430" y="-10160"/>
            <a:ext cx="12214860" cy="6905625"/>
          </a:xfrm>
          <a:prstGeom prst="rect">
            <a:avLst/>
          </a:prstGeom>
        </p:spPr>
      </p:pic>
      <p:sp>
        <p:nvSpPr>
          <p:cNvPr id="5" name="文本框 4"/>
          <p:cNvSpPr txBox="1"/>
          <p:nvPr/>
        </p:nvSpPr>
        <p:spPr>
          <a:xfrm>
            <a:off x="1057910" y="457200"/>
            <a:ext cx="3366770" cy="460375"/>
          </a:xfrm>
          <a:prstGeom prst="rect">
            <a:avLst/>
          </a:prstGeom>
          <a:noFill/>
        </p:spPr>
        <p:txBody>
          <a:bodyPr wrap="square" rtlCol="0">
            <a:spAutoFit/>
          </a:bodyPr>
          <a:p>
            <a:r>
              <a:rPr lang="zh-CN" altLang="en-US" sz="2400">
                <a:solidFill>
                  <a:schemeClr val="tx1">
                    <a:lumMod val="65000"/>
                    <a:lumOff val="35000"/>
                  </a:schemeClr>
                </a:solidFill>
              </a:rPr>
              <a:t> 六、</a:t>
            </a:r>
            <a:r>
              <a:rPr lang="zh-CN" altLang="en-US" sz="2400">
                <a:solidFill>
                  <a:schemeClr val="tx1">
                    <a:lumMod val="65000"/>
                    <a:lumOff val="35000"/>
                  </a:schemeClr>
                </a:solidFill>
                <a:sym typeface="+mn-ea"/>
              </a:rPr>
              <a:t>普通用户</a:t>
            </a:r>
            <a:r>
              <a:rPr lang="zh-CN" altLang="en-US" sz="2400">
                <a:solidFill>
                  <a:schemeClr val="tx1">
                    <a:lumMod val="65000"/>
                    <a:lumOff val="35000"/>
                  </a:schemeClr>
                </a:solidFill>
              </a:rPr>
              <a:t>归还DVD</a:t>
            </a:r>
            <a:r>
              <a:rPr lang="zh-CN" altLang="en-US"/>
              <a:t> </a:t>
            </a:r>
            <a:endParaRPr lang="zh-CN" altLang="en-US"/>
          </a:p>
        </p:txBody>
      </p:sp>
      <p:sp>
        <p:nvSpPr>
          <p:cNvPr id="8" name="矩形 7"/>
          <p:cNvSpPr/>
          <p:nvPr/>
        </p:nvSpPr>
        <p:spPr>
          <a:xfrm>
            <a:off x="1631315" y="1164590"/>
            <a:ext cx="8756650" cy="5086350"/>
          </a:xfrm>
          <a:prstGeom prst="rect">
            <a:avLst/>
          </a:prstGeom>
          <a:blipFill rotWithShape="1">
            <a:blip r:embed="rId2">
              <a:alphaModFix amt="48000"/>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11430" y="-10160"/>
            <a:ext cx="12214860" cy="6905625"/>
          </a:xfrm>
          <a:prstGeom prst="rect">
            <a:avLst/>
          </a:prstGeom>
        </p:spPr>
      </p:pic>
      <p:sp>
        <p:nvSpPr>
          <p:cNvPr id="5" name="文本框 4"/>
          <p:cNvSpPr txBox="1"/>
          <p:nvPr/>
        </p:nvSpPr>
        <p:spPr>
          <a:xfrm>
            <a:off x="765175" y="485775"/>
            <a:ext cx="4840605" cy="460375"/>
          </a:xfrm>
          <a:prstGeom prst="rect">
            <a:avLst/>
          </a:prstGeom>
          <a:noFill/>
        </p:spPr>
        <p:txBody>
          <a:bodyPr wrap="square" rtlCol="0">
            <a:spAutoFit/>
          </a:bodyPr>
          <a:p>
            <a:r>
              <a:rPr lang="zh-CN" altLang="en-US" sz="2400">
                <a:solidFill>
                  <a:schemeClr val="tx1">
                    <a:lumMod val="65000"/>
                    <a:lumOff val="35000"/>
                  </a:schemeClr>
                </a:solidFill>
              </a:rPr>
              <a:t>七、</a:t>
            </a:r>
            <a:r>
              <a:rPr lang="zh-CN" altLang="en-US" sz="2400">
                <a:solidFill>
                  <a:schemeClr val="tx1">
                    <a:lumMod val="65000"/>
                    <a:lumOff val="35000"/>
                  </a:schemeClr>
                </a:solidFill>
                <a:sym typeface="+mn-ea"/>
              </a:rPr>
              <a:t>普通用户</a:t>
            </a:r>
            <a:r>
              <a:rPr lang="zh-CN" altLang="en-US" sz="2400">
                <a:solidFill>
                  <a:schemeClr val="tx1">
                    <a:lumMod val="65000"/>
                    <a:lumOff val="35000"/>
                  </a:schemeClr>
                </a:solidFill>
              </a:rPr>
              <a:t>DVD排行榜</a:t>
            </a:r>
            <a:endParaRPr lang="zh-CN" altLang="en-US" sz="2400">
              <a:solidFill>
                <a:schemeClr val="tx1">
                  <a:lumMod val="65000"/>
                  <a:lumOff val="35000"/>
                </a:schemeClr>
              </a:solidFill>
            </a:endParaRPr>
          </a:p>
        </p:txBody>
      </p:sp>
      <p:sp>
        <p:nvSpPr>
          <p:cNvPr id="6" name="矩形 5"/>
          <p:cNvSpPr/>
          <p:nvPr/>
        </p:nvSpPr>
        <p:spPr>
          <a:xfrm>
            <a:off x="1572260" y="1209040"/>
            <a:ext cx="8580120" cy="4982845"/>
          </a:xfrm>
          <a:prstGeom prst="rect">
            <a:avLst/>
          </a:prstGeom>
          <a:blipFill rotWithShape="1">
            <a:blip r:embed="rId2">
              <a:alphaModFix amt="48000"/>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11430" y="-10160"/>
            <a:ext cx="12214860" cy="6905625"/>
          </a:xfrm>
          <a:prstGeom prst="rect">
            <a:avLst/>
          </a:prstGeom>
        </p:spPr>
      </p:pic>
      <p:sp>
        <p:nvSpPr>
          <p:cNvPr id="5" name="文本框 4"/>
          <p:cNvSpPr txBox="1"/>
          <p:nvPr/>
        </p:nvSpPr>
        <p:spPr>
          <a:xfrm>
            <a:off x="728980" y="732790"/>
            <a:ext cx="3366770" cy="460375"/>
          </a:xfrm>
          <a:prstGeom prst="rect">
            <a:avLst/>
          </a:prstGeom>
          <a:noFill/>
        </p:spPr>
        <p:txBody>
          <a:bodyPr wrap="square" rtlCol="0">
            <a:spAutoFit/>
          </a:bodyPr>
          <a:p>
            <a:r>
              <a:rPr lang="zh-CN" altLang="en-US" sz="2400">
                <a:solidFill>
                  <a:schemeClr val="tx1">
                    <a:lumMod val="65000"/>
                    <a:lumOff val="35000"/>
                  </a:schemeClr>
                </a:solidFill>
              </a:rPr>
              <a:t>八、 查看个人借阅信息</a:t>
            </a:r>
            <a:endParaRPr lang="zh-CN" altLang="en-US" sz="2400">
              <a:solidFill>
                <a:schemeClr val="tx1">
                  <a:lumMod val="65000"/>
                  <a:lumOff val="35000"/>
                </a:schemeClr>
              </a:solidFill>
            </a:endParaRPr>
          </a:p>
        </p:txBody>
      </p:sp>
      <p:sp>
        <p:nvSpPr>
          <p:cNvPr id="4" name="矩形 3"/>
          <p:cNvSpPr/>
          <p:nvPr/>
        </p:nvSpPr>
        <p:spPr>
          <a:xfrm>
            <a:off x="1536065" y="1503680"/>
            <a:ext cx="8992870" cy="4584700"/>
          </a:xfrm>
          <a:prstGeom prst="rect">
            <a:avLst/>
          </a:prstGeom>
          <a:blipFill rotWithShape="1">
            <a:blip r:embed="rId2">
              <a:alphaModFix amt="57000"/>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7" name="图片 6"/>
          <p:cNvPicPr>
            <a:picLocks noChangeAspect="1"/>
          </p:cNvPicPr>
          <p:nvPr/>
        </p:nvPicPr>
        <p:blipFill>
          <a:blip r:embed="rId2"/>
          <a:stretch>
            <a:fillRect/>
          </a:stretch>
        </p:blipFill>
        <p:spPr>
          <a:xfrm>
            <a:off x="-11430" y="-10160"/>
            <a:ext cx="12214860" cy="6905625"/>
          </a:xfrm>
          <a:prstGeom prst="rect">
            <a:avLst/>
          </a:prstGeom>
        </p:spPr>
      </p:pic>
      <p:sp>
        <p:nvSpPr>
          <p:cNvPr id="5" name="文本框 4"/>
          <p:cNvSpPr txBox="1"/>
          <p:nvPr/>
        </p:nvSpPr>
        <p:spPr>
          <a:xfrm>
            <a:off x="685165" y="379095"/>
            <a:ext cx="3366770" cy="460375"/>
          </a:xfrm>
          <a:prstGeom prst="rect">
            <a:avLst/>
          </a:prstGeom>
          <a:noFill/>
        </p:spPr>
        <p:txBody>
          <a:bodyPr wrap="square" rtlCol="0">
            <a:spAutoFit/>
          </a:bodyPr>
          <a:p>
            <a:r>
              <a:rPr lang="zh-CN" altLang="en-US" sz="2400">
                <a:solidFill>
                  <a:schemeClr val="tx1">
                    <a:lumMod val="65000"/>
                    <a:lumOff val="35000"/>
                  </a:schemeClr>
                </a:solidFill>
              </a:rPr>
              <a:t>九、 </a:t>
            </a:r>
            <a:r>
              <a:rPr lang="zh-CN" altLang="en-US" sz="2400">
                <a:solidFill>
                  <a:schemeClr val="tx1">
                    <a:lumMod val="65000"/>
                    <a:lumOff val="35000"/>
                  </a:schemeClr>
                </a:solidFill>
                <a:sym typeface="+mn-ea"/>
              </a:rPr>
              <a:t>普通用户</a:t>
            </a:r>
            <a:r>
              <a:rPr lang="zh-CN" altLang="en-US" sz="2400">
                <a:solidFill>
                  <a:schemeClr val="tx1">
                    <a:lumMod val="65000"/>
                    <a:lumOff val="35000"/>
                  </a:schemeClr>
                </a:solidFill>
              </a:rPr>
              <a:t>退出</a:t>
            </a:r>
            <a:endParaRPr lang="zh-CN" altLang="en-US" sz="2400">
              <a:solidFill>
                <a:schemeClr val="tx1">
                  <a:lumMod val="65000"/>
                  <a:lumOff val="35000"/>
                </a:schemeClr>
              </a:solidFill>
            </a:endParaRPr>
          </a:p>
        </p:txBody>
      </p:sp>
      <p:sp>
        <p:nvSpPr>
          <p:cNvPr id="6" name="矩形 5"/>
          <p:cNvSpPr/>
          <p:nvPr/>
        </p:nvSpPr>
        <p:spPr>
          <a:xfrm>
            <a:off x="1565275" y="1548130"/>
            <a:ext cx="9110980" cy="4570095"/>
          </a:xfrm>
          <a:prstGeom prst="rect">
            <a:avLst/>
          </a:prstGeom>
          <a:blipFill rotWithShape="1">
            <a:blip r:embed="rId3">
              <a:alphaModFix amt="48000"/>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11430" y="-10160"/>
            <a:ext cx="12214860" cy="6905625"/>
          </a:xfrm>
          <a:prstGeom prst="rect">
            <a:avLst/>
          </a:prstGeom>
        </p:spPr>
      </p:pic>
      <p:sp>
        <p:nvSpPr>
          <p:cNvPr id="5" name="文本框 4"/>
          <p:cNvSpPr txBox="1"/>
          <p:nvPr/>
        </p:nvSpPr>
        <p:spPr>
          <a:xfrm>
            <a:off x="644525" y="565785"/>
            <a:ext cx="4324985" cy="460375"/>
          </a:xfrm>
          <a:prstGeom prst="rect">
            <a:avLst/>
          </a:prstGeom>
          <a:noFill/>
        </p:spPr>
        <p:txBody>
          <a:bodyPr wrap="square" rtlCol="0">
            <a:spAutoFit/>
          </a:bodyPr>
          <a:p>
            <a:r>
              <a:rPr lang="zh-CN" altLang="en-US" sz="2400">
                <a:solidFill>
                  <a:schemeClr val="tx1">
                    <a:lumMod val="65000"/>
                    <a:lumOff val="35000"/>
                  </a:schemeClr>
                </a:solidFill>
              </a:rPr>
              <a:t> 十、管理员查询所有DVD</a:t>
            </a:r>
            <a:endParaRPr lang="zh-CN" altLang="en-US"/>
          </a:p>
        </p:txBody>
      </p:sp>
      <p:sp>
        <p:nvSpPr>
          <p:cNvPr id="4" name="矩形 3"/>
          <p:cNvSpPr/>
          <p:nvPr/>
        </p:nvSpPr>
        <p:spPr>
          <a:xfrm>
            <a:off x="1167130" y="1518285"/>
            <a:ext cx="10024745" cy="4098290"/>
          </a:xfrm>
          <a:prstGeom prst="rect">
            <a:avLst/>
          </a:prstGeom>
          <a:blipFill rotWithShape="1">
            <a:blip r:embed="rId2">
              <a:alphaModFix amt="48000"/>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11430" y="-10160"/>
            <a:ext cx="12214860" cy="6905625"/>
          </a:xfrm>
          <a:prstGeom prst="rect">
            <a:avLst/>
          </a:prstGeom>
        </p:spPr>
      </p:pic>
      <p:sp>
        <p:nvSpPr>
          <p:cNvPr id="5" name="文本框 4"/>
          <p:cNvSpPr txBox="1"/>
          <p:nvPr/>
        </p:nvSpPr>
        <p:spPr>
          <a:xfrm>
            <a:off x="644525" y="565785"/>
            <a:ext cx="3366770" cy="829945"/>
          </a:xfrm>
          <a:prstGeom prst="rect">
            <a:avLst/>
          </a:prstGeom>
          <a:noFill/>
        </p:spPr>
        <p:txBody>
          <a:bodyPr wrap="square" rtlCol="0">
            <a:spAutoFit/>
          </a:bodyPr>
          <a:p>
            <a:r>
              <a:rPr lang="zh-CN" altLang="en-US" sz="2400">
                <a:solidFill>
                  <a:schemeClr val="tx1">
                    <a:lumMod val="65000"/>
                    <a:lumOff val="35000"/>
                  </a:schemeClr>
                </a:solidFill>
              </a:rPr>
              <a:t> 十一、管理员查看排行榜</a:t>
            </a:r>
            <a:endParaRPr lang="zh-CN" altLang="en-US" sz="2400">
              <a:solidFill>
                <a:schemeClr val="tx1">
                  <a:lumMod val="65000"/>
                  <a:lumOff val="35000"/>
                </a:schemeClr>
              </a:solidFill>
            </a:endParaRPr>
          </a:p>
        </p:txBody>
      </p:sp>
      <p:sp>
        <p:nvSpPr>
          <p:cNvPr id="4" name="矩形 3"/>
          <p:cNvSpPr/>
          <p:nvPr/>
        </p:nvSpPr>
        <p:spPr>
          <a:xfrm>
            <a:off x="843280" y="1518285"/>
            <a:ext cx="10363835" cy="4452620"/>
          </a:xfrm>
          <a:prstGeom prst="rect">
            <a:avLst/>
          </a:prstGeom>
          <a:blipFill rotWithShape="1">
            <a:blip r:embed="rId2">
              <a:alphaModFix amt="48000"/>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nvPicPr>
        <p:blipFill>
          <a:blip r:embed="rId1"/>
          <a:stretch>
            <a:fillRect/>
          </a:stretch>
        </p:blipFill>
        <p:spPr>
          <a:xfrm>
            <a:off x="-11430" y="-10160"/>
            <a:ext cx="12214860" cy="6905625"/>
          </a:xfrm>
          <a:prstGeom prst="rect">
            <a:avLst/>
          </a:prstGeom>
        </p:spPr>
      </p:pic>
      <p:sp>
        <p:nvSpPr>
          <p:cNvPr id="5" name="文本框 4"/>
          <p:cNvSpPr txBox="1"/>
          <p:nvPr/>
        </p:nvSpPr>
        <p:spPr>
          <a:xfrm>
            <a:off x="575310" y="469265"/>
            <a:ext cx="3366770" cy="460375"/>
          </a:xfrm>
          <a:prstGeom prst="rect">
            <a:avLst/>
          </a:prstGeom>
          <a:noFill/>
        </p:spPr>
        <p:txBody>
          <a:bodyPr wrap="square" rtlCol="0">
            <a:spAutoFit/>
          </a:bodyPr>
          <a:p>
            <a:r>
              <a:rPr lang="zh-CN" altLang="en-US" sz="2400">
                <a:solidFill>
                  <a:schemeClr val="tx1">
                    <a:lumMod val="65000"/>
                    <a:lumOff val="35000"/>
                  </a:schemeClr>
                </a:solidFill>
              </a:rPr>
              <a:t> 十二、管理员新增DVD</a:t>
            </a:r>
            <a:endParaRPr lang="zh-CN" altLang="en-US" sz="2400">
              <a:solidFill>
                <a:schemeClr val="tx1">
                  <a:lumMod val="65000"/>
                  <a:lumOff val="35000"/>
                </a:schemeClr>
              </a:solidFill>
            </a:endParaRPr>
          </a:p>
        </p:txBody>
      </p:sp>
      <p:sp>
        <p:nvSpPr>
          <p:cNvPr id="7" name="矩形 6"/>
          <p:cNvSpPr/>
          <p:nvPr/>
        </p:nvSpPr>
        <p:spPr>
          <a:xfrm>
            <a:off x="2336800" y="1284605"/>
            <a:ext cx="7518400" cy="4953635"/>
          </a:xfrm>
          <a:prstGeom prst="rect">
            <a:avLst/>
          </a:prstGeom>
          <a:blipFill rotWithShape="1">
            <a:blip r:embed="rId2">
              <a:alphaModFix amt="48000"/>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11430" y="-10160"/>
            <a:ext cx="12214860" cy="6905625"/>
          </a:xfrm>
          <a:prstGeom prst="rect">
            <a:avLst/>
          </a:prstGeom>
        </p:spPr>
      </p:pic>
      <p:sp>
        <p:nvSpPr>
          <p:cNvPr id="5" name="文本框 4"/>
          <p:cNvSpPr txBox="1"/>
          <p:nvPr/>
        </p:nvSpPr>
        <p:spPr>
          <a:xfrm>
            <a:off x="644525" y="565785"/>
            <a:ext cx="3366770" cy="460375"/>
          </a:xfrm>
          <a:prstGeom prst="rect">
            <a:avLst/>
          </a:prstGeom>
          <a:noFill/>
        </p:spPr>
        <p:txBody>
          <a:bodyPr wrap="square" rtlCol="0">
            <a:spAutoFit/>
          </a:bodyPr>
          <a:p>
            <a:r>
              <a:rPr lang="zh-CN" altLang="en-US" sz="2400">
                <a:solidFill>
                  <a:schemeClr val="tx1">
                    <a:lumMod val="65000"/>
                    <a:lumOff val="35000"/>
                  </a:schemeClr>
                </a:solidFill>
              </a:rPr>
              <a:t> 十三、管理员删除</a:t>
            </a:r>
            <a:r>
              <a:rPr lang="zh-CN" altLang="en-US"/>
              <a:t> </a:t>
            </a:r>
            <a:endParaRPr lang="zh-CN" altLang="en-US"/>
          </a:p>
        </p:txBody>
      </p:sp>
      <p:sp>
        <p:nvSpPr>
          <p:cNvPr id="6" name="矩形 5"/>
          <p:cNvSpPr/>
          <p:nvPr/>
        </p:nvSpPr>
        <p:spPr>
          <a:xfrm>
            <a:off x="1527810" y="1680845"/>
            <a:ext cx="8742680" cy="4658360"/>
          </a:xfrm>
          <a:prstGeom prst="rect">
            <a:avLst/>
          </a:prstGeom>
          <a:blipFill rotWithShape="1">
            <a:blip r:embed="rId2">
              <a:alphaModFix amt="48000"/>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11430" y="-23495"/>
            <a:ext cx="12214860" cy="6905625"/>
          </a:xfrm>
          <a:prstGeom prst="rect">
            <a:avLst/>
          </a:prstGeom>
        </p:spPr>
      </p:pic>
      <p:sp>
        <p:nvSpPr>
          <p:cNvPr id="5" name="文本框 4"/>
          <p:cNvSpPr txBox="1"/>
          <p:nvPr/>
        </p:nvSpPr>
        <p:spPr>
          <a:xfrm>
            <a:off x="644525" y="565785"/>
            <a:ext cx="3366770" cy="460375"/>
          </a:xfrm>
          <a:prstGeom prst="rect">
            <a:avLst/>
          </a:prstGeom>
          <a:noFill/>
        </p:spPr>
        <p:txBody>
          <a:bodyPr wrap="square" rtlCol="0">
            <a:spAutoFit/>
          </a:bodyPr>
          <a:p>
            <a:r>
              <a:rPr lang="zh-CN" altLang="en-US" sz="2400">
                <a:solidFill>
                  <a:schemeClr val="tx1">
                    <a:lumMod val="65000"/>
                    <a:lumOff val="35000"/>
                  </a:schemeClr>
                </a:solidFill>
              </a:rPr>
              <a:t> 十四、管理员退出</a:t>
            </a:r>
            <a:r>
              <a:rPr lang="zh-CN" altLang="en-US"/>
              <a:t> </a:t>
            </a:r>
            <a:endParaRPr lang="zh-CN" altLang="en-US"/>
          </a:p>
        </p:txBody>
      </p:sp>
      <p:sp>
        <p:nvSpPr>
          <p:cNvPr id="4" name="矩形 3"/>
          <p:cNvSpPr/>
          <p:nvPr/>
        </p:nvSpPr>
        <p:spPr>
          <a:xfrm>
            <a:off x="1712595" y="1503680"/>
            <a:ext cx="9538335" cy="4495165"/>
          </a:xfrm>
          <a:prstGeom prst="rect">
            <a:avLst/>
          </a:prstGeom>
          <a:blipFill rotWithShape="1">
            <a:blip r:embed="rId2">
              <a:alphaModFix amt="48000"/>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C:\Users\Administrator\Desktop\图片3.png图片3"/>
          <p:cNvPicPr>
            <a:picLocks noChangeAspect="1"/>
          </p:cNvPicPr>
          <p:nvPr/>
        </p:nvPicPr>
        <p:blipFill>
          <a:blip r:embed="rId1"/>
          <a:srcRect b="4828"/>
          <a:stretch>
            <a:fillRect/>
          </a:stretch>
        </p:blipFill>
        <p:spPr>
          <a:xfrm>
            <a:off x="-1270" y="-4445"/>
            <a:ext cx="12222480" cy="6922770"/>
          </a:xfrm>
          <a:prstGeom prst="rect">
            <a:avLst/>
          </a:prstGeom>
        </p:spPr>
      </p:pic>
      <p:sp>
        <p:nvSpPr>
          <p:cNvPr id="5" name="文本框 4"/>
          <p:cNvSpPr txBox="1"/>
          <p:nvPr/>
        </p:nvSpPr>
        <p:spPr>
          <a:xfrm>
            <a:off x="4342765" y="80645"/>
            <a:ext cx="4590415" cy="983615"/>
          </a:xfrm>
          <a:prstGeom prst="rect">
            <a:avLst/>
          </a:prstGeom>
          <a:noFill/>
        </p:spPr>
        <p:txBody>
          <a:bodyPr wrap="square" rtlCol="0">
            <a:spAutoFit/>
          </a:bodyPr>
          <a:p>
            <a:r>
              <a:rPr lang="zh-CN" altLang="en-US" sz="4000" dirty="0">
                <a:solidFill>
                  <a:schemeClr val="tx1">
                    <a:lumMod val="65000"/>
                    <a:lumOff val="35000"/>
                  </a:schemeClr>
                </a:solidFill>
                <a:latin typeface="+mn-ea"/>
                <a:sym typeface="+mn-ea"/>
              </a:rPr>
              <a:t>项目工作总结</a:t>
            </a:r>
            <a:endParaRPr lang="zh-CN" altLang="en-US" dirty="0">
              <a:latin typeface="Arial" panose="020B0604020202020204" pitchFamily="34" charset="0"/>
              <a:ea typeface="楷体" panose="02010609060101010101" pitchFamily="49" charset="-122"/>
            </a:endParaRPr>
          </a:p>
          <a:p>
            <a:endParaRPr lang="zh-CN" altLang="en-US"/>
          </a:p>
        </p:txBody>
      </p:sp>
      <p:pic>
        <p:nvPicPr>
          <p:cNvPr id="7" name="图片 6" descr="鹿"/>
          <p:cNvPicPr>
            <a:picLocks noChangeAspect="1"/>
          </p:cNvPicPr>
          <p:nvPr/>
        </p:nvPicPr>
        <p:blipFill>
          <a:blip r:embed="rId2"/>
          <a:stretch>
            <a:fillRect/>
          </a:stretch>
        </p:blipFill>
        <p:spPr>
          <a:xfrm>
            <a:off x="-669925" y="2776220"/>
            <a:ext cx="3939540" cy="4485640"/>
          </a:xfrm>
          <a:prstGeom prst="rect">
            <a:avLst/>
          </a:prstGeom>
        </p:spPr>
      </p:pic>
      <p:pic>
        <p:nvPicPr>
          <p:cNvPr id="8" name="图片 7" descr="燕子"/>
          <p:cNvPicPr>
            <a:picLocks noChangeAspect="1"/>
          </p:cNvPicPr>
          <p:nvPr/>
        </p:nvPicPr>
        <p:blipFill>
          <a:blip r:embed="rId3"/>
          <a:stretch>
            <a:fillRect/>
          </a:stretch>
        </p:blipFill>
        <p:spPr>
          <a:xfrm>
            <a:off x="9515475" y="-594995"/>
            <a:ext cx="2705735" cy="2335530"/>
          </a:xfrm>
          <a:prstGeom prst="rect">
            <a:avLst/>
          </a:prstGeom>
        </p:spPr>
      </p:pic>
      <p:sp>
        <p:nvSpPr>
          <p:cNvPr id="9" name="文本框 8"/>
          <p:cNvSpPr txBox="1"/>
          <p:nvPr/>
        </p:nvSpPr>
        <p:spPr>
          <a:xfrm>
            <a:off x="1026795" y="828040"/>
            <a:ext cx="10568305" cy="6336665"/>
          </a:xfrm>
          <a:prstGeom prst="rect">
            <a:avLst/>
          </a:prstGeom>
          <a:noFill/>
        </p:spPr>
        <p:txBody>
          <a:bodyPr wrap="square" rtlCol="0">
            <a:spAutoFit/>
          </a:bodyPr>
          <a:p>
            <a:pPr indent="457200" fontAlgn="auto">
              <a:lnSpc>
                <a:spcPts val="3580"/>
              </a:lnSpc>
              <a:spcBef>
                <a:spcPts val="0"/>
              </a:spcBef>
              <a:buFontTx/>
            </a:pPr>
            <a:r>
              <a:rPr lang="zh-CN" altLang="en-US" sz="2400" dirty="0">
                <a:solidFill>
                  <a:schemeClr val="tx1">
                    <a:lumMod val="65000"/>
                    <a:lumOff val="35000"/>
                  </a:schemeClr>
                </a:solidFill>
                <a:latin typeface="+mn-ea"/>
                <a:cs typeface="+mn-ea"/>
                <a:sym typeface="+mn-ea"/>
              </a:rPr>
              <a:t>   从项目启动到项目完成我们用了十天时间。这十天中，我们第一次接触</a:t>
            </a:r>
            <a:r>
              <a:rPr lang="en-US" altLang="zh-CN" sz="2400" dirty="0">
                <a:solidFill>
                  <a:schemeClr val="tx1">
                    <a:lumMod val="65000"/>
                    <a:lumOff val="35000"/>
                  </a:schemeClr>
                </a:solidFill>
                <a:latin typeface="+mn-ea"/>
                <a:cs typeface="+mn-ea"/>
                <a:sym typeface="+mn-ea"/>
              </a:rPr>
              <a:t>JAVA</a:t>
            </a:r>
            <a:r>
              <a:rPr lang="zh-CN" altLang="en-US" sz="2400" dirty="0">
                <a:solidFill>
                  <a:schemeClr val="tx1">
                    <a:lumMod val="65000"/>
                    <a:lumOff val="35000"/>
                  </a:schemeClr>
                </a:solidFill>
                <a:latin typeface="+mn-ea"/>
                <a:cs typeface="+mn-ea"/>
                <a:sym typeface="+mn-ea"/>
              </a:rPr>
              <a:t>和</a:t>
            </a:r>
            <a:r>
              <a:rPr lang="en-US" altLang="zh-CN" sz="2400" dirty="0">
                <a:solidFill>
                  <a:schemeClr val="tx1">
                    <a:lumMod val="65000"/>
                    <a:lumOff val="35000"/>
                  </a:schemeClr>
                </a:solidFill>
                <a:latin typeface="+mn-ea"/>
                <a:cs typeface="+mn-ea"/>
                <a:sym typeface="+mn-ea"/>
              </a:rPr>
              <a:t>MYSQL</a:t>
            </a:r>
            <a:r>
              <a:rPr lang="zh-CN" altLang="en-US" sz="2400" dirty="0">
                <a:solidFill>
                  <a:schemeClr val="tx1">
                    <a:lumMod val="65000"/>
                    <a:lumOff val="35000"/>
                  </a:schemeClr>
                </a:solidFill>
                <a:latin typeface="+mn-ea"/>
                <a:cs typeface="+mn-ea"/>
                <a:sym typeface="+mn-ea"/>
              </a:rPr>
              <a:t>，在这么短时间内我们要完成了我们定的目标，完成了我们得项目，对初学者来说还是有点困难。</a:t>
            </a:r>
            <a:endParaRPr lang="zh-CN" altLang="en-US" sz="2400" dirty="0">
              <a:solidFill>
                <a:schemeClr val="tx1">
                  <a:lumMod val="65000"/>
                  <a:lumOff val="35000"/>
                </a:schemeClr>
              </a:solidFill>
              <a:latin typeface="+mn-ea"/>
              <a:cs typeface="+mn-ea"/>
              <a:sym typeface="+mn-ea"/>
            </a:endParaRPr>
          </a:p>
          <a:p>
            <a:pPr indent="457200" fontAlgn="auto">
              <a:lnSpc>
                <a:spcPts val="3580"/>
              </a:lnSpc>
              <a:spcBef>
                <a:spcPts val="0"/>
              </a:spcBef>
              <a:buFontTx/>
            </a:pPr>
            <a:r>
              <a:rPr lang="zh-CN" altLang="en-US" sz="2400" dirty="0">
                <a:solidFill>
                  <a:schemeClr val="tx1">
                    <a:lumMod val="65000"/>
                    <a:lumOff val="35000"/>
                  </a:schemeClr>
                </a:solidFill>
                <a:latin typeface="+mn-ea"/>
                <a:cs typeface="+mn-ea"/>
                <a:sym typeface="+mn-ea"/>
              </a:rPr>
              <a:t>   这是一次比较完整的团队合作项目，它要求团队各成员对系统的主体设计搭成一定的共识,这包括数据库设计，需求分析，以及其它一些细节，因此在写之前的准备工作一定要充分。项目当中，我们看出了我们得经验不足而给我们组员之间带来了大大小小的麻烦。但是，最后我们在我们几个人的协调下将遇到的难题一一解决了。</a:t>
            </a:r>
            <a:endParaRPr lang="zh-CN" altLang="en-US" sz="2400" dirty="0">
              <a:solidFill>
                <a:schemeClr val="tx1">
                  <a:lumMod val="65000"/>
                  <a:lumOff val="35000"/>
                </a:schemeClr>
              </a:solidFill>
              <a:latin typeface="+mn-ea"/>
              <a:cs typeface="+mn-ea"/>
            </a:endParaRPr>
          </a:p>
          <a:p>
            <a:pPr indent="457200" fontAlgn="auto">
              <a:lnSpc>
                <a:spcPts val="3580"/>
              </a:lnSpc>
              <a:spcBef>
                <a:spcPts val="0"/>
              </a:spcBef>
              <a:buFontTx/>
            </a:pPr>
            <a:r>
              <a:rPr lang="zh-CN" altLang="en-US" sz="2400" dirty="0">
                <a:solidFill>
                  <a:schemeClr val="tx1">
                    <a:lumMod val="65000"/>
                    <a:lumOff val="35000"/>
                  </a:schemeClr>
                </a:solidFill>
                <a:latin typeface="+mn-ea"/>
                <a:cs typeface="+mn-ea"/>
                <a:sym typeface="+mn-ea"/>
              </a:rPr>
              <a:t>    当然，这次项目带给我们的绝对不仅仅是技术上的提升。首先，经历了这个项目，我们对</a:t>
            </a:r>
            <a:r>
              <a:rPr lang="en-US" sz="2400" dirty="0">
                <a:solidFill>
                  <a:schemeClr val="tx1">
                    <a:lumMod val="65000"/>
                    <a:lumOff val="35000"/>
                  </a:schemeClr>
                </a:solidFill>
                <a:latin typeface="+mn-ea"/>
                <a:cs typeface="+mn-ea"/>
                <a:sym typeface="+mn-ea"/>
              </a:rPr>
              <a:t>jdbc</a:t>
            </a:r>
            <a:r>
              <a:rPr lang="zh-CN" altLang="en-US" sz="2400" dirty="0">
                <a:solidFill>
                  <a:schemeClr val="tx1">
                    <a:lumMod val="65000"/>
                    <a:lumOff val="35000"/>
                  </a:schemeClr>
                </a:solidFill>
                <a:latin typeface="+mn-ea"/>
                <a:cs typeface="+mn-ea"/>
                <a:sym typeface="+mn-ea"/>
              </a:rPr>
              <a:t>，</a:t>
            </a:r>
            <a:r>
              <a:rPr lang="en-US" altLang="zh-CN" sz="2400" dirty="0">
                <a:solidFill>
                  <a:schemeClr val="tx1">
                    <a:lumMod val="65000"/>
                    <a:lumOff val="35000"/>
                  </a:schemeClr>
                </a:solidFill>
                <a:latin typeface="+mn-ea"/>
                <a:cs typeface="+mn-ea"/>
                <a:sym typeface="+mn-ea"/>
              </a:rPr>
              <a:t>java</a:t>
            </a:r>
            <a:r>
              <a:rPr lang="zh-CN" altLang="en-US" sz="2400" dirty="0">
                <a:solidFill>
                  <a:schemeClr val="tx1">
                    <a:lumMod val="65000"/>
                    <a:lumOff val="35000"/>
                  </a:schemeClr>
                </a:solidFill>
                <a:latin typeface="+mn-ea"/>
                <a:cs typeface="+mn-ea"/>
                <a:sym typeface="+mn-ea"/>
              </a:rPr>
              <a:t>，</a:t>
            </a:r>
            <a:r>
              <a:rPr lang="en-US" altLang="zh-CN" sz="2400" dirty="0">
                <a:solidFill>
                  <a:schemeClr val="tx1">
                    <a:lumMod val="65000"/>
                    <a:lumOff val="35000"/>
                  </a:schemeClr>
                </a:solidFill>
                <a:latin typeface="+mn-ea"/>
                <a:cs typeface="+mn-ea"/>
                <a:sym typeface="+mn-ea"/>
              </a:rPr>
              <a:t>Mysql...</a:t>
            </a:r>
            <a:r>
              <a:rPr lang="zh-CN" altLang="en-US" sz="2400" dirty="0">
                <a:solidFill>
                  <a:schemeClr val="tx1">
                    <a:lumMod val="65000"/>
                    <a:lumOff val="35000"/>
                  </a:schemeClr>
                </a:solidFill>
                <a:latin typeface="+mn-ea"/>
                <a:cs typeface="+mn-ea"/>
                <a:sym typeface="+mn-ea"/>
              </a:rPr>
              <a:t>有了更加深刻的理解。另外给我们带来的使我们项目开发的经验。特别是数据库的设计，组员之间的分工，小组的规范等</a:t>
            </a:r>
            <a:r>
              <a:rPr lang="en-US" altLang="zh-CN" sz="2400" dirty="0">
                <a:solidFill>
                  <a:schemeClr val="tx1">
                    <a:lumMod val="65000"/>
                    <a:lumOff val="35000"/>
                  </a:schemeClr>
                </a:solidFill>
                <a:latin typeface="+mn-ea"/>
                <a:cs typeface="+mn-ea"/>
                <a:sym typeface="+mn-ea"/>
              </a:rPr>
              <a:t>.</a:t>
            </a:r>
            <a:endParaRPr lang="en-US" altLang="zh-CN" sz="2400" dirty="0">
              <a:solidFill>
                <a:schemeClr val="tx1">
                  <a:lumMod val="65000"/>
                  <a:lumOff val="35000"/>
                </a:schemeClr>
              </a:solidFill>
              <a:latin typeface="+mn-ea"/>
              <a:cs typeface="+mn-ea"/>
            </a:endParaRPr>
          </a:p>
          <a:p>
            <a:pPr indent="457200" fontAlgn="auto">
              <a:lnSpc>
                <a:spcPts val="3580"/>
              </a:lnSpc>
              <a:spcBef>
                <a:spcPts val="0"/>
              </a:spcBef>
              <a:buFontTx/>
            </a:pPr>
            <a:r>
              <a:rPr lang="en-US" altLang="zh-CN" sz="2400" dirty="0">
                <a:solidFill>
                  <a:schemeClr val="tx1">
                    <a:lumMod val="65000"/>
                    <a:lumOff val="35000"/>
                  </a:schemeClr>
                </a:solidFill>
                <a:latin typeface="+mn-ea"/>
                <a:cs typeface="+mn-ea"/>
                <a:sym typeface="+mn-ea"/>
              </a:rPr>
              <a:t>    </a:t>
            </a:r>
            <a:r>
              <a:rPr lang="zh-CN" altLang="en-US" sz="2400" dirty="0">
                <a:solidFill>
                  <a:schemeClr val="tx1">
                    <a:lumMod val="65000"/>
                    <a:lumOff val="35000"/>
                  </a:schemeClr>
                </a:solidFill>
                <a:latin typeface="+mn-ea"/>
                <a:cs typeface="+mn-ea"/>
                <a:sym typeface="+mn-ea"/>
              </a:rPr>
              <a:t>感谢弘成科技！</a:t>
            </a:r>
            <a:endParaRPr lang="zh-CN" altLang="en-US">
              <a:latin typeface="+mn-ea"/>
              <a:cs typeface="+mn-ea"/>
            </a:endParaRPr>
          </a:p>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图片3"/>
          <p:cNvPicPr>
            <a:picLocks noChangeAspect="1"/>
          </p:cNvPicPr>
          <p:nvPr/>
        </p:nvPicPr>
        <p:blipFill>
          <a:blip r:embed="rId1"/>
          <a:srcRect b="6327"/>
          <a:stretch>
            <a:fillRect/>
          </a:stretch>
        </p:blipFill>
        <p:spPr>
          <a:xfrm>
            <a:off x="-1270" y="-25400"/>
            <a:ext cx="12195175" cy="6907530"/>
          </a:xfrm>
          <a:prstGeom prst="rect">
            <a:avLst/>
          </a:prstGeom>
        </p:spPr>
      </p:pic>
      <p:graphicFrame>
        <p:nvGraphicFramePr>
          <p:cNvPr id="30" name="表格 29"/>
          <p:cNvGraphicFramePr/>
          <p:nvPr/>
        </p:nvGraphicFramePr>
        <p:xfrm>
          <a:off x="605790" y="690245"/>
          <a:ext cx="10953115" cy="5477510"/>
        </p:xfrm>
        <a:graphic>
          <a:graphicData uri="http://schemas.openxmlformats.org/drawingml/2006/table">
            <a:tbl>
              <a:tblPr firstRow="1" bandRow="1">
                <a:tableStyleId>{5C22544A-7EE6-4342-B048-85BDC9FD1C3A}</a:tableStyleId>
              </a:tblPr>
              <a:tblGrid>
                <a:gridCol w="3545205"/>
                <a:gridCol w="2172970"/>
                <a:gridCol w="5234940"/>
              </a:tblGrid>
              <a:tr h="591185">
                <a:tc>
                  <a:txBody>
                    <a:bodyPr/>
                    <a:p>
                      <a:pPr algn="ctr">
                        <a:buNone/>
                      </a:pPr>
                      <a:r>
                        <a:rPr lang="zh-CN" altLang="en-US" sz="2000">
                          <a:ln>
                            <a:noFill/>
                          </a:ln>
                          <a:solidFill>
                            <a:schemeClr val="tx1">
                              <a:lumMod val="65000"/>
                              <a:lumOff val="35000"/>
                            </a:schemeClr>
                          </a:solidFill>
                          <a:effectLst/>
                          <a:latin typeface="+mn-ea"/>
                          <a:sym typeface="+mn-ea"/>
                        </a:rPr>
                        <a:t>人员名称</a:t>
                      </a:r>
                      <a:endParaRPr lang="zh-CN" altLang="en-US" sz="2000">
                        <a:ln>
                          <a:noFill/>
                        </a:ln>
                        <a:solidFill>
                          <a:schemeClr val="tx1">
                            <a:lumMod val="65000"/>
                            <a:lumOff val="35000"/>
                          </a:schemeClr>
                        </a:solidFill>
                        <a:effectLst/>
                        <a:latin typeface="+mn-ea"/>
                        <a:sym typeface="+mn-ea"/>
                      </a:endParaRPr>
                    </a:p>
                  </a:txBody>
                  <a:tcPr>
                    <a:solidFill>
                      <a:srgbClr val="FBEEE9">
                        <a:alpha val="0"/>
                      </a:srgbClr>
                    </a:solidFill>
                  </a:tcPr>
                </a:tc>
                <a:tc>
                  <a:txBody>
                    <a:bodyPr/>
                    <a:p>
                      <a:pPr algn="ctr">
                        <a:buNone/>
                      </a:pPr>
                      <a:r>
                        <a:rPr kumimoji="0" lang="zh-CN" altLang="en-US" sz="2000" i="0" u="none" strike="noStrike" cap="none" normalizeH="0" baseline="0">
                          <a:solidFill>
                            <a:schemeClr val="tx1">
                              <a:lumMod val="65000"/>
                              <a:lumOff val="35000"/>
                            </a:schemeClr>
                          </a:solidFill>
                          <a:latin typeface="+mn-ea"/>
                          <a:sym typeface="+mn-ea"/>
                        </a:rPr>
                        <a:t>人员职位</a:t>
                      </a:r>
                      <a:endParaRPr kumimoji="0" lang="zh-CN" altLang="en-US" sz="2000" i="0" u="none" strike="noStrike" cap="none" normalizeH="0" baseline="0">
                        <a:solidFill>
                          <a:schemeClr val="tx1">
                            <a:lumMod val="65000"/>
                            <a:lumOff val="35000"/>
                          </a:schemeClr>
                        </a:solidFill>
                        <a:latin typeface="+mn-ea"/>
                        <a:sym typeface="+mn-ea"/>
                      </a:endParaRPr>
                    </a:p>
                  </a:txBody>
                  <a:tcPr>
                    <a:solidFill>
                      <a:srgbClr val="FBEEE9">
                        <a:alpha val="0"/>
                      </a:srgbClr>
                    </a:solidFill>
                  </a:tcPr>
                </a:tc>
                <a:tc>
                  <a:txBody>
                    <a:bodyPr/>
                    <a:p>
                      <a:pPr algn="ctr">
                        <a:buNone/>
                      </a:pPr>
                      <a:r>
                        <a:rPr lang="zh-CN" altLang="en-US" sz="2000">
                          <a:ln>
                            <a:noFill/>
                          </a:ln>
                          <a:solidFill>
                            <a:schemeClr val="tx1">
                              <a:lumMod val="65000"/>
                              <a:lumOff val="35000"/>
                            </a:schemeClr>
                          </a:solidFill>
                          <a:effectLst/>
                          <a:latin typeface="+mn-ea"/>
                          <a:sym typeface="+mn-ea"/>
                        </a:rPr>
                        <a:t>各成员所负责的模块</a:t>
                      </a:r>
                      <a:endParaRPr kumimoji="0" lang="zh-CN" altLang="en-US" sz="2000" b="1" i="0" u="none" strike="noStrike" cap="none" normalizeH="0" baseline="0">
                        <a:ln>
                          <a:noFill/>
                        </a:ln>
                        <a:solidFill>
                          <a:schemeClr val="tx1">
                            <a:lumMod val="65000"/>
                            <a:lumOff val="35000"/>
                          </a:schemeClr>
                        </a:solidFill>
                        <a:effectLst/>
                        <a:latin typeface="+mn-ea"/>
                        <a:sym typeface="+mn-ea"/>
                      </a:endParaRPr>
                    </a:p>
                    <a:p>
                      <a:pPr algn="ctr">
                        <a:buNone/>
                      </a:pPr>
                      <a:endParaRPr kumimoji="0" lang="zh-CN" altLang="en-US" sz="2000" b="1" i="0" u="none" strike="noStrike" cap="none" normalizeH="0" baseline="0">
                        <a:ln>
                          <a:noFill/>
                        </a:ln>
                        <a:solidFill>
                          <a:schemeClr val="tx1">
                            <a:lumMod val="65000"/>
                            <a:lumOff val="35000"/>
                          </a:schemeClr>
                        </a:solidFill>
                        <a:effectLst/>
                        <a:latin typeface="+mn-ea"/>
                        <a:sym typeface="+mn-ea"/>
                      </a:endParaRPr>
                    </a:p>
                  </a:txBody>
                  <a:tcPr>
                    <a:solidFill>
                      <a:srgbClr val="FBEEE9">
                        <a:alpha val="0"/>
                      </a:srgbClr>
                    </a:solidFill>
                  </a:tcPr>
                </a:tc>
              </a:tr>
              <a:tr h="579120">
                <a:tc>
                  <a:txBody>
                    <a:bodyPr/>
                    <a:p>
                      <a:pPr algn="ctr">
                        <a:buNone/>
                      </a:pPr>
                      <a:r>
                        <a:rPr lang="zh-CN" altLang="en-US" sz="2000">
                          <a:solidFill>
                            <a:schemeClr val="tx1">
                              <a:lumMod val="65000"/>
                              <a:lumOff val="35000"/>
                            </a:schemeClr>
                          </a:solidFill>
                          <a:latin typeface="+mn-ea"/>
                        </a:rPr>
                        <a:t>冯清怡</a:t>
                      </a:r>
                      <a:endParaRPr lang="zh-CN" altLang="en-US" sz="2000">
                        <a:solidFill>
                          <a:schemeClr val="tx1">
                            <a:lumMod val="65000"/>
                            <a:lumOff val="35000"/>
                          </a:schemeClr>
                        </a:solidFill>
                        <a:latin typeface="+mn-ea"/>
                      </a:endParaRPr>
                    </a:p>
                  </a:txBody>
                  <a:tcPr>
                    <a:solidFill>
                      <a:srgbClr val="FBEEE9">
                        <a:alpha val="0"/>
                      </a:srgbClr>
                    </a:solidFill>
                  </a:tcPr>
                </a:tc>
                <a:tc>
                  <a:txBody>
                    <a:bodyPr/>
                    <a:p>
                      <a:pPr algn="ctr">
                        <a:buNone/>
                      </a:pPr>
                      <a:r>
                        <a:rPr lang="zh-CN" altLang="en-US" sz="2000">
                          <a:ln>
                            <a:noFill/>
                          </a:ln>
                          <a:solidFill>
                            <a:schemeClr val="tx1">
                              <a:lumMod val="65000"/>
                              <a:lumOff val="35000"/>
                            </a:schemeClr>
                          </a:solidFill>
                          <a:effectLst/>
                          <a:latin typeface="+mn-ea"/>
                          <a:sym typeface="+mn-ea"/>
                        </a:rPr>
                        <a:t>组员</a:t>
                      </a:r>
                      <a:endParaRPr lang="zh-CN" altLang="en-US" sz="2000">
                        <a:ln>
                          <a:noFill/>
                        </a:ln>
                        <a:solidFill>
                          <a:schemeClr val="tx1">
                            <a:lumMod val="65000"/>
                            <a:lumOff val="35000"/>
                          </a:schemeClr>
                        </a:solidFill>
                        <a:effectLst/>
                        <a:latin typeface="+mn-ea"/>
                        <a:sym typeface="+mn-ea"/>
                      </a:endParaRPr>
                    </a:p>
                  </a:txBody>
                  <a:tcPr>
                    <a:solidFill>
                      <a:srgbClr val="FBEEE9">
                        <a:alpha val="0"/>
                      </a:srgbClr>
                    </a:solidFill>
                  </a:tcPr>
                </a:tc>
                <a:tc>
                  <a:txBody>
                    <a:bodyPr/>
                    <a:p>
                      <a:pPr algn="ctr">
                        <a:buNone/>
                      </a:pPr>
                      <a:r>
                        <a:rPr lang="zh-CN" altLang="en-US" sz="2000">
                          <a:solidFill>
                            <a:schemeClr val="tx1">
                              <a:lumMod val="65000"/>
                              <a:lumOff val="35000"/>
                            </a:schemeClr>
                          </a:solidFill>
                          <a:latin typeface="+mn-ea"/>
                          <a:cs typeface="+mn-ea"/>
                        </a:rPr>
                        <a:t>用户登录 userview+userdao</a:t>
                      </a:r>
                      <a:endParaRPr lang="zh-CN" altLang="en-US" sz="2000">
                        <a:solidFill>
                          <a:schemeClr val="tx1">
                            <a:lumMod val="65000"/>
                            <a:lumOff val="35000"/>
                          </a:schemeClr>
                        </a:solidFill>
                        <a:latin typeface="+mn-ea"/>
                        <a:cs typeface="+mn-ea"/>
                      </a:endParaRPr>
                    </a:p>
                  </a:txBody>
                  <a:tcPr>
                    <a:solidFill>
                      <a:srgbClr val="FBEEE9">
                        <a:alpha val="0"/>
                      </a:srgbClr>
                    </a:solidFill>
                  </a:tcPr>
                </a:tc>
              </a:tr>
              <a:tr h="777240">
                <a:tc>
                  <a:txBody>
                    <a:bodyPr/>
                    <a:p>
                      <a:pPr algn="ctr">
                        <a:buNone/>
                      </a:pPr>
                      <a:r>
                        <a:rPr lang="zh-CN" altLang="en-US" sz="2000">
                          <a:solidFill>
                            <a:schemeClr val="tx1">
                              <a:lumMod val="65000"/>
                              <a:lumOff val="35000"/>
                            </a:schemeClr>
                          </a:solidFill>
                          <a:latin typeface="+mn-ea"/>
                        </a:rPr>
                        <a:t>刘新新</a:t>
                      </a:r>
                      <a:endParaRPr lang="zh-CN" altLang="en-US" sz="2000">
                        <a:solidFill>
                          <a:schemeClr val="tx1">
                            <a:lumMod val="65000"/>
                            <a:lumOff val="35000"/>
                          </a:schemeClr>
                        </a:solidFill>
                        <a:latin typeface="+mn-ea"/>
                      </a:endParaRPr>
                    </a:p>
                  </a:txBody>
                  <a:tcPr>
                    <a:solidFill>
                      <a:srgbClr val="FBEEE9">
                        <a:alpha val="0"/>
                      </a:srgbClr>
                    </a:solidFill>
                  </a:tcPr>
                </a:tc>
                <a:tc>
                  <a:txBody>
                    <a:bodyPr/>
                    <a:p>
                      <a:pPr algn="ctr">
                        <a:buNone/>
                      </a:pPr>
                      <a:r>
                        <a:rPr lang="zh-CN" altLang="en-US" sz="2000">
                          <a:ln>
                            <a:noFill/>
                          </a:ln>
                          <a:solidFill>
                            <a:schemeClr val="tx1">
                              <a:lumMod val="65000"/>
                              <a:lumOff val="35000"/>
                            </a:schemeClr>
                          </a:solidFill>
                          <a:effectLst/>
                          <a:latin typeface="+mn-ea"/>
                          <a:sym typeface="+mn-ea"/>
                        </a:rPr>
                        <a:t>组员</a:t>
                      </a:r>
                      <a:endParaRPr lang="zh-CN" altLang="en-US" sz="2000">
                        <a:ln>
                          <a:noFill/>
                        </a:ln>
                        <a:solidFill>
                          <a:schemeClr val="tx1">
                            <a:lumMod val="65000"/>
                            <a:lumOff val="35000"/>
                          </a:schemeClr>
                        </a:solidFill>
                        <a:effectLst/>
                        <a:latin typeface="+mn-ea"/>
                        <a:sym typeface="+mn-ea"/>
                      </a:endParaRPr>
                    </a:p>
                  </a:txBody>
                  <a:tcPr>
                    <a:solidFill>
                      <a:srgbClr val="FBEEE9">
                        <a:alpha val="0"/>
                      </a:srgbClr>
                    </a:solidFill>
                  </a:tcPr>
                </a:tc>
                <a:tc>
                  <a:txBody>
                    <a:bodyPr/>
                    <a:p>
                      <a:pPr algn="ctr">
                        <a:buNone/>
                      </a:pPr>
                      <a:r>
                        <a:rPr lang="zh-CN" altLang="en-US" sz="2000">
                          <a:solidFill>
                            <a:schemeClr val="tx1">
                              <a:lumMod val="65000"/>
                              <a:lumOff val="35000"/>
                            </a:schemeClr>
                          </a:solidFill>
                          <a:latin typeface="+mn-ea"/>
                          <a:cs typeface="+mn-ea"/>
                        </a:rPr>
                        <a:t>dvdviw里的普通用户和管理员用户界面设计 case里写函数不用实现+归还dvdviw+ dvddao</a:t>
                      </a:r>
                      <a:endParaRPr lang="zh-CN" altLang="en-US" sz="2000">
                        <a:solidFill>
                          <a:schemeClr val="tx1">
                            <a:lumMod val="65000"/>
                            <a:lumOff val="35000"/>
                          </a:schemeClr>
                        </a:solidFill>
                        <a:latin typeface="+mn-ea"/>
                        <a:cs typeface="+mn-ea"/>
                      </a:endParaRPr>
                    </a:p>
                  </a:txBody>
                  <a:tcPr>
                    <a:solidFill>
                      <a:srgbClr val="FBEEE9">
                        <a:alpha val="0"/>
                      </a:srgbClr>
                    </a:solidFill>
                  </a:tcPr>
                </a:tc>
              </a:tr>
              <a:tr h="578485">
                <a:tc>
                  <a:txBody>
                    <a:bodyPr/>
                    <a:p>
                      <a:pPr algn="ctr">
                        <a:buNone/>
                      </a:pPr>
                      <a:r>
                        <a:rPr lang="zh-CN" altLang="en-US" sz="2000">
                          <a:solidFill>
                            <a:schemeClr val="tx1">
                              <a:lumMod val="65000"/>
                              <a:lumOff val="35000"/>
                            </a:schemeClr>
                          </a:solidFill>
                          <a:latin typeface="+mn-ea"/>
                        </a:rPr>
                        <a:t>王诗涵</a:t>
                      </a:r>
                      <a:endParaRPr lang="zh-CN" altLang="en-US" sz="2000">
                        <a:solidFill>
                          <a:schemeClr val="tx1">
                            <a:lumMod val="65000"/>
                            <a:lumOff val="35000"/>
                          </a:schemeClr>
                        </a:solidFill>
                        <a:latin typeface="+mn-ea"/>
                      </a:endParaRPr>
                    </a:p>
                  </a:txBody>
                  <a:tcPr>
                    <a:solidFill>
                      <a:srgbClr val="FBEEE9">
                        <a:alpha val="0"/>
                      </a:srgbClr>
                    </a:solidFill>
                  </a:tcPr>
                </a:tc>
                <a:tc>
                  <a:txBody>
                    <a:bodyPr/>
                    <a:p>
                      <a:pPr algn="ctr">
                        <a:buNone/>
                      </a:pPr>
                      <a:r>
                        <a:rPr lang="zh-CN" altLang="en-US" sz="2000">
                          <a:ln>
                            <a:noFill/>
                          </a:ln>
                          <a:solidFill>
                            <a:schemeClr val="tx1">
                              <a:lumMod val="65000"/>
                              <a:lumOff val="35000"/>
                            </a:schemeClr>
                          </a:solidFill>
                          <a:effectLst/>
                          <a:latin typeface="+mn-ea"/>
                          <a:sym typeface="+mn-ea"/>
                        </a:rPr>
                        <a:t>组员</a:t>
                      </a:r>
                      <a:endParaRPr lang="zh-CN" altLang="en-US" sz="2000">
                        <a:ln>
                          <a:noFill/>
                        </a:ln>
                        <a:solidFill>
                          <a:schemeClr val="tx1">
                            <a:lumMod val="65000"/>
                            <a:lumOff val="35000"/>
                          </a:schemeClr>
                        </a:solidFill>
                        <a:effectLst/>
                        <a:latin typeface="+mn-ea"/>
                        <a:sym typeface="+mn-ea"/>
                      </a:endParaRPr>
                    </a:p>
                  </a:txBody>
                  <a:tcPr>
                    <a:solidFill>
                      <a:srgbClr val="FBEEE9">
                        <a:alpha val="0"/>
                      </a:srgbClr>
                    </a:solidFill>
                  </a:tcPr>
                </a:tc>
                <a:tc>
                  <a:txBody>
                    <a:bodyPr/>
                    <a:p>
                      <a:pPr algn="ctr">
                        <a:buNone/>
                      </a:pPr>
                      <a:r>
                        <a:rPr lang="zh-CN" altLang="en-US" sz="2000">
                          <a:solidFill>
                            <a:schemeClr val="tx1">
                              <a:lumMod val="65000"/>
                              <a:lumOff val="35000"/>
                            </a:schemeClr>
                          </a:solidFill>
                          <a:latin typeface="+mn-ea"/>
                          <a:cs typeface="+mn-ea"/>
                        </a:rPr>
                        <a:t>显示所有dvd +排行榜 dvdviw+dvddao</a:t>
                      </a:r>
                      <a:endParaRPr lang="zh-CN" altLang="en-US" sz="2000">
                        <a:solidFill>
                          <a:schemeClr val="tx1">
                            <a:lumMod val="65000"/>
                            <a:lumOff val="35000"/>
                          </a:schemeClr>
                        </a:solidFill>
                        <a:latin typeface="+mn-ea"/>
                        <a:cs typeface="+mn-ea"/>
                      </a:endParaRPr>
                    </a:p>
                  </a:txBody>
                  <a:tcPr>
                    <a:solidFill>
                      <a:srgbClr val="FBEEE9">
                        <a:alpha val="0"/>
                      </a:srgbClr>
                    </a:solidFill>
                  </a:tcPr>
                </a:tc>
              </a:tr>
              <a:tr h="579755">
                <a:tc>
                  <a:txBody>
                    <a:bodyPr/>
                    <a:p>
                      <a:pPr algn="ctr">
                        <a:buNone/>
                      </a:pPr>
                      <a:r>
                        <a:rPr lang="zh-CN" altLang="en-US" sz="2000">
                          <a:solidFill>
                            <a:schemeClr val="tx1">
                              <a:lumMod val="65000"/>
                              <a:lumOff val="35000"/>
                            </a:schemeClr>
                          </a:solidFill>
                          <a:sym typeface="+mn-ea"/>
                        </a:rPr>
                        <a:t>史蕾祺</a:t>
                      </a:r>
                      <a:endParaRPr lang="zh-CN" altLang="en-US" sz="2000">
                        <a:solidFill>
                          <a:schemeClr val="tx1">
                            <a:lumMod val="65000"/>
                            <a:lumOff val="35000"/>
                          </a:schemeClr>
                        </a:solidFill>
                        <a:latin typeface="+mn-ea"/>
                      </a:endParaRPr>
                    </a:p>
                  </a:txBody>
                  <a:tcPr>
                    <a:solidFill>
                      <a:srgbClr val="FBEEE9">
                        <a:alpha val="0"/>
                      </a:srgbClr>
                    </a:solidFill>
                  </a:tcPr>
                </a:tc>
                <a:tc>
                  <a:txBody>
                    <a:bodyPr/>
                    <a:p>
                      <a:pPr algn="ctr">
                        <a:buNone/>
                      </a:pPr>
                      <a:r>
                        <a:rPr lang="zh-CN" altLang="en-US" sz="2000">
                          <a:ln>
                            <a:noFill/>
                          </a:ln>
                          <a:solidFill>
                            <a:schemeClr val="tx1">
                              <a:lumMod val="65000"/>
                              <a:lumOff val="35000"/>
                            </a:schemeClr>
                          </a:solidFill>
                          <a:effectLst/>
                          <a:latin typeface="+mn-ea"/>
                          <a:sym typeface="+mn-ea"/>
                        </a:rPr>
                        <a:t>组员</a:t>
                      </a:r>
                      <a:endParaRPr lang="zh-CN" altLang="en-US" sz="2000">
                        <a:ln>
                          <a:noFill/>
                        </a:ln>
                        <a:solidFill>
                          <a:schemeClr val="tx1">
                            <a:lumMod val="65000"/>
                            <a:lumOff val="35000"/>
                          </a:schemeClr>
                        </a:solidFill>
                        <a:effectLst/>
                        <a:latin typeface="+mn-ea"/>
                        <a:sym typeface="+mn-ea"/>
                      </a:endParaRPr>
                    </a:p>
                  </a:txBody>
                  <a:tcPr>
                    <a:solidFill>
                      <a:srgbClr val="FBEEE9">
                        <a:alpha val="0"/>
                      </a:srgbClr>
                    </a:solidFill>
                  </a:tcPr>
                </a:tc>
                <a:tc>
                  <a:txBody>
                    <a:bodyPr/>
                    <a:p>
                      <a:pPr algn="ctr">
                        <a:buNone/>
                      </a:pPr>
                      <a:r>
                        <a:rPr lang="zh-CN" altLang="en-US" sz="2000">
                          <a:solidFill>
                            <a:schemeClr val="tx1">
                              <a:lumMod val="65000"/>
                              <a:lumOff val="35000"/>
                            </a:schemeClr>
                          </a:solidFill>
                          <a:latin typeface="+mn-ea"/>
                          <a:cs typeface="+mn-ea"/>
                        </a:rPr>
                        <a:t>借阅 dvdviw+dvddao</a:t>
                      </a:r>
                      <a:endParaRPr lang="zh-CN" altLang="en-US" sz="2000">
                        <a:solidFill>
                          <a:schemeClr val="tx1">
                            <a:lumMod val="65000"/>
                            <a:lumOff val="35000"/>
                          </a:schemeClr>
                        </a:solidFill>
                        <a:latin typeface="+mn-ea"/>
                        <a:cs typeface="+mn-ea"/>
                      </a:endParaRPr>
                    </a:p>
                  </a:txBody>
                  <a:tcPr>
                    <a:solidFill>
                      <a:srgbClr val="FBEEE9">
                        <a:alpha val="0"/>
                      </a:srgbClr>
                    </a:solidFill>
                  </a:tcPr>
                </a:tc>
              </a:tr>
              <a:tr h="578485">
                <a:tc>
                  <a:txBody>
                    <a:bodyPr/>
                    <a:p>
                      <a:pPr algn="ctr">
                        <a:buNone/>
                      </a:pPr>
                      <a:r>
                        <a:rPr lang="zh-CN" altLang="en-US" sz="2000">
                          <a:solidFill>
                            <a:schemeClr val="tx1">
                              <a:lumMod val="65000"/>
                              <a:lumOff val="35000"/>
                            </a:schemeClr>
                          </a:solidFill>
                          <a:latin typeface="+mn-ea"/>
                        </a:rPr>
                        <a:t>魏蓓蓓</a:t>
                      </a:r>
                      <a:endParaRPr lang="zh-CN" altLang="en-US" sz="2000">
                        <a:solidFill>
                          <a:schemeClr val="tx1">
                            <a:lumMod val="65000"/>
                            <a:lumOff val="35000"/>
                          </a:schemeClr>
                        </a:solidFill>
                        <a:latin typeface="+mn-ea"/>
                      </a:endParaRPr>
                    </a:p>
                  </a:txBody>
                  <a:tcPr>
                    <a:solidFill>
                      <a:srgbClr val="FBEEE9">
                        <a:alpha val="0"/>
                      </a:srgbClr>
                    </a:solidFill>
                  </a:tcPr>
                </a:tc>
                <a:tc>
                  <a:txBody>
                    <a:bodyPr/>
                    <a:p>
                      <a:pPr algn="ctr">
                        <a:buNone/>
                      </a:pPr>
                      <a:r>
                        <a:rPr lang="zh-CN" altLang="en-US" sz="2000">
                          <a:ln>
                            <a:noFill/>
                          </a:ln>
                          <a:solidFill>
                            <a:schemeClr val="tx1">
                              <a:lumMod val="65000"/>
                              <a:lumOff val="35000"/>
                            </a:schemeClr>
                          </a:solidFill>
                          <a:effectLst/>
                          <a:latin typeface="+mn-ea"/>
                          <a:sym typeface="+mn-ea"/>
                        </a:rPr>
                        <a:t>组长</a:t>
                      </a:r>
                      <a:endParaRPr lang="zh-CN" altLang="en-US" sz="2000">
                        <a:ln>
                          <a:noFill/>
                        </a:ln>
                        <a:solidFill>
                          <a:schemeClr val="tx1">
                            <a:lumMod val="65000"/>
                            <a:lumOff val="35000"/>
                          </a:schemeClr>
                        </a:solidFill>
                        <a:effectLst/>
                        <a:latin typeface="+mn-ea"/>
                        <a:sym typeface="+mn-ea"/>
                      </a:endParaRPr>
                    </a:p>
                  </a:txBody>
                  <a:tcPr>
                    <a:solidFill>
                      <a:srgbClr val="FBEEE9">
                        <a:alpha val="0"/>
                      </a:srgbClr>
                    </a:solidFill>
                  </a:tcPr>
                </a:tc>
                <a:tc>
                  <a:txBody>
                    <a:bodyPr/>
                    <a:p>
                      <a:pPr algn="ctr">
                        <a:buNone/>
                      </a:pPr>
                      <a:r>
                        <a:rPr lang="zh-CN" altLang="en-US" sz="2000">
                          <a:solidFill>
                            <a:schemeClr val="tx1">
                              <a:lumMod val="65000"/>
                              <a:lumOff val="35000"/>
                            </a:schemeClr>
                          </a:solidFill>
                          <a:latin typeface="+mn-ea"/>
                          <a:cs typeface="+mn-ea"/>
                        </a:rPr>
                        <a:t>新增+删除 dvdviw+dvddao</a:t>
                      </a:r>
                      <a:endParaRPr lang="zh-CN" altLang="en-US" sz="2000">
                        <a:solidFill>
                          <a:schemeClr val="tx1">
                            <a:lumMod val="65000"/>
                            <a:lumOff val="35000"/>
                          </a:schemeClr>
                        </a:solidFill>
                        <a:latin typeface="+mn-ea"/>
                        <a:cs typeface="+mn-ea"/>
                      </a:endParaRPr>
                    </a:p>
                  </a:txBody>
                  <a:tcPr>
                    <a:solidFill>
                      <a:srgbClr val="FBEEE9">
                        <a:alpha val="0"/>
                      </a:srgbClr>
                    </a:solidFill>
                  </a:tcPr>
                </a:tc>
              </a:tr>
              <a:tr h="579755">
                <a:tc>
                  <a:txBody>
                    <a:bodyPr/>
                    <a:p>
                      <a:pPr algn="ctr">
                        <a:buNone/>
                      </a:pPr>
                      <a:r>
                        <a:rPr lang="zh-CN" altLang="en-US" sz="2000">
                          <a:solidFill>
                            <a:schemeClr val="tx1">
                              <a:lumMod val="65000"/>
                              <a:lumOff val="35000"/>
                            </a:schemeClr>
                          </a:solidFill>
                          <a:latin typeface="+mn-ea"/>
                        </a:rPr>
                        <a:t>吴玉洁</a:t>
                      </a:r>
                      <a:endParaRPr lang="zh-CN" altLang="en-US" sz="2000">
                        <a:solidFill>
                          <a:schemeClr val="tx1">
                            <a:lumMod val="65000"/>
                            <a:lumOff val="35000"/>
                          </a:schemeClr>
                        </a:solidFill>
                        <a:latin typeface="+mn-ea"/>
                      </a:endParaRPr>
                    </a:p>
                  </a:txBody>
                  <a:tcPr>
                    <a:solidFill>
                      <a:srgbClr val="FBEEE9">
                        <a:alpha val="0"/>
                      </a:srgbClr>
                    </a:solidFill>
                  </a:tcPr>
                </a:tc>
                <a:tc>
                  <a:txBody>
                    <a:bodyPr/>
                    <a:p>
                      <a:pPr algn="ctr">
                        <a:buNone/>
                      </a:pPr>
                      <a:r>
                        <a:rPr lang="zh-CN" altLang="en-US" sz="2000">
                          <a:ln>
                            <a:noFill/>
                          </a:ln>
                          <a:solidFill>
                            <a:schemeClr val="tx1">
                              <a:lumMod val="65000"/>
                              <a:lumOff val="35000"/>
                            </a:schemeClr>
                          </a:solidFill>
                          <a:effectLst/>
                          <a:latin typeface="+mn-ea"/>
                          <a:sym typeface="+mn-ea"/>
                        </a:rPr>
                        <a:t>组员</a:t>
                      </a:r>
                      <a:endParaRPr lang="zh-CN" altLang="en-US" sz="2000">
                        <a:ln>
                          <a:noFill/>
                        </a:ln>
                        <a:solidFill>
                          <a:schemeClr val="tx1">
                            <a:lumMod val="65000"/>
                            <a:lumOff val="35000"/>
                          </a:schemeClr>
                        </a:solidFill>
                        <a:effectLst/>
                        <a:latin typeface="+mn-ea"/>
                        <a:sym typeface="+mn-ea"/>
                      </a:endParaRPr>
                    </a:p>
                  </a:txBody>
                  <a:tcPr>
                    <a:solidFill>
                      <a:srgbClr val="FBEEE9">
                        <a:alpha val="0"/>
                      </a:srgbClr>
                    </a:solidFill>
                  </a:tcPr>
                </a:tc>
                <a:tc>
                  <a:txBody>
                    <a:bodyPr/>
                    <a:p>
                      <a:pPr algn="ctr">
                        <a:buNone/>
                      </a:pPr>
                      <a:r>
                        <a:rPr lang="zh-CN" altLang="en-US" sz="2000">
                          <a:solidFill>
                            <a:schemeClr val="tx1">
                              <a:lumMod val="65000"/>
                              <a:lumOff val="35000"/>
                            </a:schemeClr>
                          </a:solidFill>
                          <a:latin typeface="+mn-ea"/>
                        </a:rPr>
                        <a:t>jdbcutil</a:t>
                      </a:r>
                      <a:endParaRPr lang="zh-CN" altLang="en-US" sz="2000">
                        <a:solidFill>
                          <a:schemeClr val="tx1">
                            <a:lumMod val="65000"/>
                            <a:lumOff val="35000"/>
                          </a:schemeClr>
                        </a:solidFill>
                        <a:latin typeface="+mn-ea"/>
                      </a:endParaRPr>
                    </a:p>
                  </a:txBody>
                  <a:tcPr>
                    <a:solidFill>
                      <a:srgbClr val="FBEEE9">
                        <a:alpha val="0"/>
                      </a:srgbClr>
                    </a:solidFill>
                  </a:tcPr>
                </a:tc>
              </a:tr>
              <a:tr h="578485">
                <a:tc>
                  <a:txBody>
                    <a:bodyPr/>
                    <a:p>
                      <a:pPr algn="ctr">
                        <a:buNone/>
                      </a:pPr>
                      <a:r>
                        <a:rPr lang="zh-CN" altLang="en-US" sz="2000">
                          <a:solidFill>
                            <a:schemeClr val="tx1">
                              <a:lumMod val="65000"/>
                              <a:lumOff val="35000"/>
                            </a:schemeClr>
                          </a:solidFill>
                          <a:latin typeface="+mn-ea"/>
                        </a:rPr>
                        <a:t>王婧</a:t>
                      </a:r>
                      <a:endParaRPr lang="zh-CN" altLang="en-US" sz="2000">
                        <a:solidFill>
                          <a:schemeClr val="tx1">
                            <a:lumMod val="65000"/>
                            <a:lumOff val="35000"/>
                          </a:schemeClr>
                        </a:solidFill>
                        <a:latin typeface="+mn-ea"/>
                      </a:endParaRPr>
                    </a:p>
                  </a:txBody>
                  <a:tcPr>
                    <a:solidFill>
                      <a:srgbClr val="FBEEE9">
                        <a:alpha val="0"/>
                      </a:srgbClr>
                    </a:solidFill>
                  </a:tcPr>
                </a:tc>
                <a:tc>
                  <a:txBody>
                    <a:bodyPr/>
                    <a:p>
                      <a:pPr algn="ctr">
                        <a:buNone/>
                      </a:pPr>
                      <a:r>
                        <a:rPr lang="zh-CN" altLang="en-US" sz="2000">
                          <a:ln>
                            <a:noFill/>
                          </a:ln>
                          <a:solidFill>
                            <a:schemeClr val="tx1">
                              <a:lumMod val="65000"/>
                              <a:lumOff val="35000"/>
                            </a:schemeClr>
                          </a:solidFill>
                          <a:effectLst/>
                          <a:latin typeface="+mn-ea"/>
                          <a:sym typeface="+mn-ea"/>
                        </a:rPr>
                        <a:t>组员</a:t>
                      </a:r>
                      <a:endParaRPr lang="zh-CN" altLang="en-US" sz="2000">
                        <a:ln>
                          <a:noFill/>
                        </a:ln>
                        <a:solidFill>
                          <a:schemeClr val="tx1">
                            <a:lumMod val="65000"/>
                            <a:lumOff val="35000"/>
                          </a:schemeClr>
                        </a:solidFill>
                        <a:effectLst/>
                        <a:latin typeface="+mn-ea"/>
                        <a:sym typeface="+mn-ea"/>
                      </a:endParaRPr>
                    </a:p>
                  </a:txBody>
                  <a:tcPr>
                    <a:solidFill>
                      <a:srgbClr val="FBEEE9">
                        <a:alpha val="0"/>
                      </a:srgbClr>
                    </a:solidFill>
                  </a:tcPr>
                </a:tc>
                <a:tc>
                  <a:txBody>
                    <a:bodyPr/>
                    <a:p>
                      <a:pPr algn="ctr">
                        <a:buNone/>
                      </a:pPr>
                      <a:r>
                        <a:rPr lang="zh-CN" altLang="en-US" sz="2000">
                          <a:solidFill>
                            <a:schemeClr val="tx1">
                              <a:lumMod val="65000"/>
                              <a:lumOff val="35000"/>
                            </a:schemeClr>
                          </a:solidFill>
                          <a:latin typeface="+mn-ea"/>
                        </a:rPr>
                        <a:t>ppt</a:t>
                      </a:r>
                      <a:endParaRPr lang="zh-CN" altLang="en-US" sz="2000">
                        <a:solidFill>
                          <a:schemeClr val="tx1">
                            <a:lumMod val="65000"/>
                            <a:lumOff val="35000"/>
                          </a:schemeClr>
                        </a:solidFill>
                        <a:latin typeface="+mn-ea"/>
                      </a:endParaRPr>
                    </a:p>
                  </a:txBody>
                  <a:tcPr>
                    <a:solidFill>
                      <a:srgbClr val="FBEEE9">
                        <a:alpha val="0"/>
                      </a:srgbClr>
                    </a:solidFill>
                  </a:tcPr>
                </a:tc>
              </a:tr>
              <a:tr h="525145">
                <a:tc>
                  <a:txBody>
                    <a:bodyPr/>
                    <a:p>
                      <a:pPr algn="ctr">
                        <a:buNone/>
                      </a:pPr>
                      <a:r>
                        <a:rPr lang="zh-CN" altLang="en-US" sz="2000">
                          <a:solidFill>
                            <a:schemeClr val="tx1">
                              <a:lumMod val="65000"/>
                              <a:lumOff val="35000"/>
                            </a:schemeClr>
                          </a:solidFill>
                          <a:latin typeface="+mn-ea"/>
                        </a:rPr>
                        <a:t>王雯琪</a:t>
                      </a:r>
                      <a:endParaRPr lang="zh-CN" altLang="en-US" sz="2000">
                        <a:solidFill>
                          <a:schemeClr val="tx1">
                            <a:lumMod val="65000"/>
                            <a:lumOff val="35000"/>
                          </a:schemeClr>
                        </a:solidFill>
                        <a:latin typeface="+mn-ea"/>
                      </a:endParaRPr>
                    </a:p>
                  </a:txBody>
                  <a:tcPr>
                    <a:solidFill>
                      <a:srgbClr val="FBEEE9">
                        <a:alpha val="0"/>
                      </a:srgbClr>
                    </a:solidFill>
                  </a:tcPr>
                </a:tc>
                <a:tc>
                  <a:txBody>
                    <a:bodyPr/>
                    <a:p>
                      <a:pPr algn="ctr">
                        <a:buNone/>
                      </a:pPr>
                      <a:r>
                        <a:rPr lang="zh-CN" altLang="en-US" sz="2000">
                          <a:ln>
                            <a:noFill/>
                          </a:ln>
                          <a:solidFill>
                            <a:schemeClr val="tx1">
                              <a:lumMod val="65000"/>
                              <a:lumOff val="35000"/>
                            </a:schemeClr>
                          </a:solidFill>
                          <a:effectLst/>
                          <a:latin typeface="+mn-ea"/>
                          <a:sym typeface="+mn-ea"/>
                        </a:rPr>
                        <a:t>组员</a:t>
                      </a:r>
                      <a:endParaRPr lang="zh-CN" altLang="en-US" sz="2000">
                        <a:ln>
                          <a:noFill/>
                        </a:ln>
                        <a:solidFill>
                          <a:schemeClr val="tx1">
                            <a:lumMod val="65000"/>
                            <a:lumOff val="35000"/>
                          </a:schemeClr>
                        </a:solidFill>
                        <a:effectLst/>
                        <a:latin typeface="+mn-ea"/>
                        <a:sym typeface="+mn-ea"/>
                      </a:endParaRPr>
                    </a:p>
                  </a:txBody>
                  <a:tcPr>
                    <a:solidFill>
                      <a:srgbClr val="FBEEE9">
                        <a:alpha val="0"/>
                      </a:srgbClr>
                    </a:solidFill>
                  </a:tcPr>
                </a:tc>
                <a:tc>
                  <a:txBody>
                    <a:bodyPr/>
                    <a:p>
                      <a:pPr algn="ctr">
                        <a:buNone/>
                      </a:pPr>
                      <a:r>
                        <a:rPr lang="zh-CN" altLang="en-US" sz="2000">
                          <a:solidFill>
                            <a:schemeClr val="tx1">
                              <a:lumMod val="65000"/>
                              <a:lumOff val="35000"/>
                            </a:schemeClr>
                          </a:solidFill>
                          <a:latin typeface="+mn-ea"/>
                        </a:rPr>
                        <a:t>讲解</a:t>
                      </a:r>
                      <a:endParaRPr lang="zh-CN" altLang="en-US" sz="2000">
                        <a:solidFill>
                          <a:schemeClr val="tx1">
                            <a:lumMod val="65000"/>
                            <a:lumOff val="35000"/>
                          </a:schemeClr>
                        </a:solidFill>
                        <a:latin typeface="+mn-ea"/>
                      </a:endParaRPr>
                    </a:p>
                  </a:txBody>
                  <a:tcPr>
                    <a:solidFill>
                      <a:srgbClr val="FBEEE9">
                        <a:alpha val="0"/>
                      </a:srgbClr>
                    </a:solidFill>
                  </a:tcPr>
                </a:tc>
              </a:tr>
            </a:tbl>
          </a:graphicData>
        </a:graphic>
      </p:graphicFrame>
      <p:sp>
        <p:nvSpPr>
          <p:cNvPr id="5" name="文本框 4"/>
          <p:cNvSpPr txBox="1"/>
          <p:nvPr/>
        </p:nvSpPr>
        <p:spPr>
          <a:xfrm>
            <a:off x="4431665" y="-25400"/>
            <a:ext cx="5601335" cy="645160"/>
          </a:xfrm>
          <a:prstGeom prst="rect">
            <a:avLst/>
          </a:prstGeom>
          <a:noFill/>
        </p:spPr>
        <p:txBody>
          <a:bodyPr wrap="square" rtlCol="0">
            <a:spAutoFit/>
          </a:bodyPr>
          <a:p>
            <a:r>
              <a:rPr lang="zh-CN" altLang="en-US" sz="3600" b="1" dirty="0">
                <a:solidFill>
                  <a:schemeClr val="tx1">
                    <a:lumMod val="65000"/>
                    <a:lumOff val="35000"/>
                  </a:schemeClr>
                </a:solidFill>
                <a:latin typeface="+mn-ea"/>
                <a:sym typeface="+mn-ea"/>
              </a:rPr>
              <a:t>项目小组介绍</a:t>
            </a:r>
            <a:endParaRPr lang="zh-CN" altLang="en-US" sz="3600" b="1" dirty="0">
              <a:solidFill>
                <a:schemeClr val="tx1">
                  <a:lumMod val="65000"/>
                  <a:lumOff val="35000"/>
                </a:schemeClr>
              </a:solidFill>
              <a:latin typeface="+mn-ea"/>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背景"/>
          <p:cNvPicPr>
            <a:picLocks noChangeAspect="1"/>
          </p:cNvPicPr>
          <p:nvPr/>
        </p:nvPicPr>
        <p:blipFill>
          <a:blip r:embed="rId1"/>
          <a:srcRect l="202" t="-193" r="1456" b="5127"/>
          <a:stretch>
            <a:fillRect/>
          </a:stretch>
        </p:blipFill>
        <p:spPr>
          <a:xfrm>
            <a:off x="-229235" y="-46355"/>
            <a:ext cx="12649835" cy="6950075"/>
          </a:xfrm>
          <a:prstGeom prst="rect">
            <a:avLst/>
          </a:prstGeom>
        </p:spPr>
      </p:pic>
      <p:sp>
        <p:nvSpPr>
          <p:cNvPr id="5" name="文本框 4"/>
          <p:cNvSpPr txBox="1"/>
          <p:nvPr/>
        </p:nvSpPr>
        <p:spPr>
          <a:xfrm>
            <a:off x="581660" y="1371600"/>
            <a:ext cx="9277350" cy="1137285"/>
          </a:xfrm>
          <a:prstGeom prst="rect">
            <a:avLst/>
          </a:prstGeom>
          <a:noFill/>
        </p:spPr>
        <p:txBody>
          <a:bodyPr wrap="square" rtlCol="0">
            <a:spAutoFit/>
          </a:bodyPr>
          <a:p>
            <a:pPr marL="342900" indent="-342900">
              <a:buFontTx/>
              <a:buNone/>
            </a:pPr>
            <a:r>
              <a:rPr lang="en-US" sz="3200" b="1" dirty="0">
                <a:solidFill>
                  <a:schemeClr val="tx1">
                    <a:lumMod val="65000"/>
                    <a:lumOff val="35000"/>
                  </a:schemeClr>
                </a:solidFill>
                <a:latin typeface="+mn-ea"/>
                <a:cs typeface="+mn-ea"/>
                <a:sym typeface="+mn-ea"/>
              </a:rPr>
              <a:t>DVD</a:t>
            </a:r>
            <a:r>
              <a:rPr sz="3200" b="1" dirty="0">
                <a:solidFill>
                  <a:schemeClr val="tx1">
                    <a:lumMod val="65000"/>
                    <a:lumOff val="35000"/>
                  </a:schemeClr>
                </a:solidFill>
                <a:latin typeface="+mn-ea"/>
                <a:cs typeface="+mn-ea"/>
                <a:sym typeface="+mn-ea"/>
              </a:rPr>
              <a:t>管理系统</a:t>
            </a:r>
            <a:r>
              <a:rPr lang="en-US" altLang="zh-CN" sz="3200" b="1" dirty="0">
                <a:solidFill>
                  <a:schemeClr val="tx1">
                    <a:lumMod val="65000"/>
                    <a:lumOff val="35000"/>
                  </a:schemeClr>
                </a:solidFill>
                <a:latin typeface="+mn-ea"/>
                <a:cs typeface="+mn-ea"/>
                <a:sym typeface="+mn-ea"/>
              </a:rPr>
              <a:t>的主要功能</a:t>
            </a:r>
            <a:endParaRPr lang="en-US" altLang="zh-CN" sz="2400" b="1" dirty="0">
              <a:latin typeface="+mn-ea"/>
              <a:cs typeface="+mn-ea"/>
            </a:endParaRPr>
          </a:p>
          <a:p>
            <a:pPr indent="0">
              <a:buFontTx/>
              <a:buNone/>
            </a:pPr>
            <a:endParaRPr lang="zh-CN" altLang="en-US" b="1" dirty="0">
              <a:latin typeface="Arial" panose="020B0604020202020204" pitchFamily="34" charset="0"/>
              <a:ea typeface="楷体" panose="02010609060101010101" pitchFamily="49" charset="-122"/>
            </a:endParaRPr>
          </a:p>
          <a:p>
            <a:endParaRPr lang="zh-CN" altLang="en-US"/>
          </a:p>
        </p:txBody>
      </p:sp>
      <p:sp>
        <p:nvSpPr>
          <p:cNvPr id="6" name="文本框 5"/>
          <p:cNvSpPr txBox="1"/>
          <p:nvPr/>
        </p:nvSpPr>
        <p:spPr>
          <a:xfrm>
            <a:off x="4698365" y="387985"/>
            <a:ext cx="5160645" cy="983615"/>
          </a:xfrm>
          <a:prstGeom prst="rect">
            <a:avLst/>
          </a:prstGeom>
          <a:noFill/>
        </p:spPr>
        <p:txBody>
          <a:bodyPr wrap="square" rtlCol="0">
            <a:spAutoFit/>
          </a:bodyPr>
          <a:p>
            <a:r>
              <a:rPr lang="zh-CN" altLang="en-US" sz="4000" b="1" dirty="0">
                <a:solidFill>
                  <a:schemeClr val="tx1">
                    <a:lumMod val="65000"/>
                    <a:lumOff val="35000"/>
                  </a:schemeClr>
                </a:solidFill>
                <a:latin typeface="+mn-ea"/>
                <a:sym typeface="+mn-ea"/>
              </a:rPr>
              <a:t>项目目标</a:t>
            </a:r>
            <a:endParaRPr lang="zh-CN" altLang="en-US" b="1" dirty="0">
              <a:latin typeface="Arial" panose="020B0604020202020204" pitchFamily="34" charset="0"/>
              <a:ea typeface="楷体" panose="02010609060101010101" pitchFamily="49" charset="-122"/>
            </a:endParaRPr>
          </a:p>
          <a:p>
            <a:endParaRPr lang="zh-CN" altLang="en-US"/>
          </a:p>
        </p:txBody>
      </p:sp>
      <p:sp>
        <p:nvSpPr>
          <p:cNvPr id="7" name="文本框 6"/>
          <p:cNvSpPr txBox="1"/>
          <p:nvPr/>
        </p:nvSpPr>
        <p:spPr>
          <a:xfrm>
            <a:off x="1904365" y="2052955"/>
            <a:ext cx="8742045" cy="3415030"/>
          </a:xfrm>
          <a:prstGeom prst="rect">
            <a:avLst/>
          </a:prstGeom>
          <a:noFill/>
        </p:spPr>
        <p:txBody>
          <a:bodyPr wrap="square" rtlCol="0">
            <a:spAutoFit/>
          </a:bodyPr>
          <a:p>
            <a:pPr marL="342900" indent="-342900" fontAlgn="auto">
              <a:lnSpc>
                <a:spcPct val="150000"/>
              </a:lnSpc>
              <a:buFontTx/>
              <a:buAutoNum type="arabicPeriod"/>
            </a:pPr>
            <a:r>
              <a:rPr lang="zh-CN" altLang="en-US" sz="2400" b="1" dirty="0">
                <a:solidFill>
                  <a:schemeClr val="tx1">
                    <a:lumMod val="65000"/>
                    <a:lumOff val="35000"/>
                  </a:schemeClr>
                </a:solidFill>
                <a:latin typeface="+mn-ea"/>
                <a:cs typeface="+mn-ea"/>
                <a:sym typeface="+mn-ea"/>
              </a:rPr>
              <a:t>普通用户:</a:t>
            </a:r>
            <a:endParaRPr lang="zh-CN" altLang="en-US" sz="2400" b="1" dirty="0">
              <a:solidFill>
                <a:schemeClr val="tx1">
                  <a:lumMod val="65000"/>
                  <a:lumOff val="35000"/>
                </a:schemeClr>
              </a:solidFill>
              <a:latin typeface="+mn-ea"/>
              <a:cs typeface="+mn-ea"/>
            </a:endParaRPr>
          </a:p>
          <a:p>
            <a:pPr marL="342900" indent="-342900" fontAlgn="auto">
              <a:lnSpc>
                <a:spcPct val="150000"/>
              </a:lnSpc>
              <a:buFontTx/>
              <a:buNone/>
            </a:pPr>
            <a:r>
              <a:rPr lang="zh-CN" altLang="en-US" sz="2400" b="1" dirty="0">
                <a:solidFill>
                  <a:schemeClr val="tx1">
                    <a:lumMod val="65000"/>
                    <a:lumOff val="35000"/>
                  </a:schemeClr>
                </a:solidFill>
                <a:latin typeface="+mn-ea"/>
                <a:cs typeface="+mn-ea"/>
                <a:sym typeface="+mn-ea"/>
              </a:rPr>
              <a:t>	    显示所有</a:t>
            </a:r>
            <a:r>
              <a:rPr lang="en-US" altLang="zh-CN" sz="2400" b="1" dirty="0">
                <a:solidFill>
                  <a:schemeClr val="tx1">
                    <a:lumMod val="65000"/>
                    <a:lumOff val="35000"/>
                  </a:schemeClr>
                </a:solidFill>
                <a:latin typeface="+mn-ea"/>
                <a:cs typeface="+mn-ea"/>
                <a:sym typeface="+mn-ea"/>
              </a:rPr>
              <a:t>DVD </a:t>
            </a:r>
            <a:r>
              <a:rPr lang="zh-CN" altLang="en-US" sz="2400" b="1" dirty="0">
                <a:solidFill>
                  <a:schemeClr val="tx1">
                    <a:lumMod val="65000"/>
                    <a:lumOff val="35000"/>
                  </a:schemeClr>
                </a:solidFill>
                <a:latin typeface="+mn-ea"/>
                <a:cs typeface="+mn-ea"/>
                <a:sym typeface="+mn-ea"/>
              </a:rPr>
              <a:t>，借阅</a:t>
            </a:r>
            <a:r>
              <a:rPr lang="en-US" altLang="zh-CN" sz="2400" b="1" dirty="0">
                <a:solidFill>
                  <a:schemeClr val="tx1">
                    <a:lumMod val="65000"/>
                    <a:lumOff val="35000"/>
                  </a:schemeClr>
                </a:solidFill>
                <a:latin typeface="+mn-ea"/>
                <a:cs typeface="+mn-ea"/>
                <a:sym typeface="+mn-ea"/>
              </a:rPr>
              <a:t>DVD </a:t>
            </a:r>
            <a:r>
              <a:rPr lang="zh-CN" altLang="en-US" sz="2400" b="1" dirty="0">
                <a:solidFill>
                  <a:schemeClr val="tx1">
                    <a:lumMod val="65000"/>
                    <a:lumOff val="35000"/>
                  </a:schemeClr>
                </a:solidFill>
                <a:latin typeface="+mn-ea"/>
                <a:cs typeface="+mn-ea"/>
                <a:sym typeface="+mn-ea"/>
              </a:rPr>
              <a:t>，归还</a:t>
            </a:r>
            <a:r>
              <a:rPr lang="en-US" altLang="zh-CN" sz="2400" b="1" dirty="0">
                <a:solidFill>
                  <a:schemeClr val="tx1">
                    <a:lumMod val="65000"/>
                    <a:lumOff val="35000"/>
                  </a:schemeClr>
                </a:solidFill>
                <a:latin typeface="+mn-ea"/>
                <a:cs typeface="+mn-ea"/>
                <a:sym typeface="+mn-ea"/>
              </a:rPr>
              <a:t>DVD</a:t>
            </a:r>
            <a:endParaRPr lang="en-US" altLang="zh-CN" sz="2400" b="1" dirty="0">
              <a:solidFill>
                <a:schemeClr val="tx1">
                  <a:lumMod val="65000"/>
                  <a:lumOff val="35000"/>
                </a:schemeClr>
              </a:solidFill>
              <a:latin typeface="+mn-ea"/>
              <a:cs typeface="+mn-ea"/>
              <a:sym typeface="+mn-ea"/>
            </a:endParaRPr>
          </a:p>
          <a:p>
            <a:pPr marL="342900" indent="-342900" fontAlgn="auto">
              <a:lnSpc>
                <a:spcPct val="150000"/>
              </a:lnSpc>
              <a:buFontTx/>
              <a:buNone/>
            </a:pPr>
            <a:r>
              <a:rPr lang="en-US" altLang="zh-CN" sz="2400" b="1" dirty="0">
                <a:solidFill>
                  <a:schemeClr val="tx1">
                    <a:lumMod val="65000"/>
                    <a:lumOff val="35000"/>
                  </a:schemeClr>
                </a:solidFill>
                <a:latin typeface="+mn-ea"/>
                <a:cs typeface="+mn-ea"/>
                <a:sym typeface="+mn-ea"/>
              </a:rPr>
              <a:t>      </a:t>
            </a:r>
            <a:r>
              <a:rPr lang="zh-CN" altLang="en-US" sz="2400" b="1" dirty="0">
                <a:solidFill>
                  <a:schemeClr val="tx1">
                    <a:lumMod val="65000"/>
                    <a:lumOff val="35000"/>
                  </a:schemeClr>
                </a:solidFill>
                <a:latin typeface="+mn-ea"/>
                <a:cs typeface="+mn-ea"/>
                <a:sym typeface="+mn-ea"/>
              </a:rPr>
              <a:t>查看个人借阅信息，</a:t>
            </a:r>
            <a:r>
              <a:rPr lang="en-US" altLang="zh-CN" sz="2400" b="1" dirty="0">
                <a:solidFill>
                  <a:schemeClr val="tx1">
                    <a:lumMod val="65000"/>
                    <a:lumOff val="35000"/>
                  </a:schemeClr>
                </a:solidFill>
                <a:latin typeface="+mn-ea"/>
                <a:cs typeface="+mn-ea"/>
                <a:sym typeface="+mn-ea"/>
              </a:rPr>
              <a:t>DVD</a:t>
            </a:r>
            <a:r>
              <a:rPr lang="zh-CN" altLang="en-US" sz="2400" b="1" dirty="0">
                <a:solidFill>
                  <a:schemeClr val="tx1">
                    <a:lumMod val="65000"/>
                    <a:lumOff val="35000"/>
                  </a:schemeClr>
                </a:solidFill>
                <a:latin typeface="+mn-ea"/>
                <a:cs typeface="+mn-ea"/>
                <a:sym typeface="+mn-ea"/>
              </a:rPr>
              <a:t>排行榜 ，退出系统</a:t>
            </a:r>
            <a:endParaRPr lang="zh-CN" altLang="en-US" sz="2400" b="1" dirty="0">
              <a:solidFill>
                <a:schemeClr val="tx1">
                  <a:lumMod val="65000"/>
                  <a:lumOff val="35000"/>
                </a:schemeClr>
              </a:solidFill>
              <a:latin typeface="+mn-ea"/>
              <a:cs typeface="+mn-ea"/>
            </a:endParaRPr>
          </a:p>
          <a:p>
            <a:pPr marL="342900" indent="-342900" fontAlgn="auto">
              <a:lnSpc>
                <a:spcPct val="150000"/>
              </a:lnSpc>
              <a:buFontTx/>
              <a:buNone/>
            </a:pPr>
            <a:r>
              <a:rPr lang="zh-CN" altLang="en-US" sz="2400" b="1" dirty="0">
                <a:solidFill>
                  <a:schemeClr val="tx1">
                    <a:lumMod val="65000"/>
                    <a:lumOff val="35000"/>
                  </a:schemeClr>
                </a:solidFill>
                <a:latin typeface="+mn-ea"/>
                <a:cs typeface="+mn-ea"/>
                <a:sym typeface="+mn-ea"/>
              </a:rPr>
              <a:t>2.管理员用户:</a:t>
            </a:r>
            <a:endParaRPr lang="zh-CN" altLang="en-US" sz="2400" b="1" dirty="0">
              <a:solidFill>
                <a:schemeClr val="tx1">
                  <a:lumMod val="65000"/>
                  <a:lumOff val="35000"/>
                </a:schemeClr>
              </a:solidFill>
              <a:latin typeface="+mn-ea"/>
              <a:cs typeface="+mn-ea"/>
            </a:endParaRPr>
          </a:p>
          <a:p>
            <a:pPr marL="342900" indent="-342900" fontAlgn="auto">
              <a:lnSpc>
                <a:spcPct val="150000"/>
              </a:lnSpc>
              <a:buFontTx/>
              <a:buNone/>
            </a:pPr>
            <a:r>
              <a:rPr lang="zh-CN" altLang="en-US" sz="2400" b="1" dirty="0">
                <a:solidFill>
                  <a:schemeClr val="tx1">
                    <a:lumMod val="65000"/>
                    <a:lumOff val="35000"/>
                  </a:schemeClr>
                </a:solidFill>
                <a:latin typeface="+mn-ea"/>
                <a:cs typeface="+mn-ea"/>
                <a:sym typeface="+mn-ea"/>
              </a:rPr>
              <a:t>	    显示所有</a:t>
            </a:r>
            <a:r>
              <a:rPr lang="en-US" altLang="zh-CN" sz="2400" b="1" dirty="0">
                <a:solidFill>
                  <a:schemeClr val="tx1">
                    <a:lumMod val="65000"/>
                    <a:lumOff val="35000"/>
                  </a:schemeClr>
                </a:solidFill>
                <a:latin typeface="+mn-ea"/>
                <a:cs typeface="+mn-ea"/>
                <a:sym typeface="+mn-ea"/>
              </a:rPr>
              <a:t>DVD </a:t>
            </a:r>
            <a:r>
              <a:rPr lang="zh-CN" altLang="en-US" sz="2400" b="1" dirty="0">
                <a:solidFill>
                  <a:schemeClr val="tx1">
                    <a:lumMod val="65000"/>
                    <a:lumOff val="35000"/>
                  </a:schemeClr>
                </a:solidFill>
                <a:latin typeface="+mn-ea"/>
                <a:cs typeface="+mn-ea"/>
                <a:sym typeface="+mn-ea"/>
              </a:rPr>
              <a:t>，</a:t>
            </a:r>
            <a:r>
              <a:rPr lang="en-US" altLang="zh-CN" sz="2400" b="1" dirty="0">
                <a:solidFill>
                  <a:schemeClr val="tx1">
                    <a:lumMod val="65000"/>
                    <a:lumOff val="35000"/>
                  </a:schemeClr>
                </a:solidFill>
                <a:latin typeface="+mn-ea"/>
                <a:cs typeface="+mn-ea"/>
                <a:sym typeface="+mn-ea"/>
              </a:rPr>
              <a:t>DVD</a:t>
            </a:r>
            <a:r>
              <a:rPr lang="zh-CN" altLang="en-US" sz="2400" b="1" dirty="0">
                <a:solidFill>
                  <a:schemeClr val="tx1">
                    <a:lumMod val="65000"/>
                    <a:lumOff val="35000"/>
                  </a:schemeClr>
                </a:solidFill>
                <a:latin typeface="+mn-ea"/>
                <a:cs typeface="+mn-ea"/>
                <a:sym typeface="+mn-ea"/>
              </a:rPr>
              <a:t>排行榜 ，新增</a:t>
            </a:r>
            <a:r>
              <a:rPr lang="en-US" altLang="zh-CN" sz="2400" b="1" dirty="0">
                <a:solidFill>
                  <a:schemeClr val="tx1">
                    <a:lumMod val="65000"/>
                    <a:lumOff val="35000"/>
                  </a:schemeClr>
                </a:solidFill>
                <a:latin typeface="+mn-ea"/>
                <a:cs typeface="+mn-ea"/>
                <a:sym typeface="+mn-ea"/>
              </a:rPr>
              <a:t>DVD</a:t>
            </a:r>
            <a:endParaRPr lang="en-US" altLang="zh-CN" sz="2400" b="1" dirty="0">
              <a:solidFill>
                <a:schemeClr val="tx1">
                  <a:lumMod val="65000"/>
                  <a:lumOff val="35000"/>
                </a:schemeClr>
              </a:solidFill>
              <a:latin typeface="+mn-ea"/>
              <a:cs typeface="+mn-ea"/>
              <a:sym typeface="+mn-ea"/>
            </a:endParaRPr>
          </a:p>
          <a:p>
            <a:pPr marL="342900" indent="-342900" fontAlgn="auto">
              <a:lnSpc>
                <a:spcPct val="150000"/>
              </a:lnSpc>
              <a:buFontTx/>
              <a:buNone/>
            </a:pPr>
            <a:r>
              <a:rPr lang="zh-CN" altLang="en-US" sz="2400" b="1" dirty="0">
                <a:solidFill>
                  <a:schemeClr val="tx1">
                    <a:lumMod val="65000"/>
                    <a:lumOff val="35000"/>
                  </a:schemeClr>
                </a:solidFill>
                <a:latin typeface="+mn-ea"/>
                <a:cs typeface="+mn-ea"/>
                <a:sym typeface="+mn-ea"/>
              </a:rPr>
              <a:t>      删除</a:t>
            </a:r>
            <a:r>
              <a:rPr lang="en-US" altLang="zh-CN" sz="2400" b="1" dirty="0">
                <a:solidFill>
                  <a:schemeClr val="tx1">
                    <a:lumMod val="65000"/>
                    <a:lumOff val="35000"/>
                  </a:schemeClr>
                </a:solidFill>
                <a:latin typeface="+mn-ea"/>
                <a:cs typeface="+mn-ea"/>
                <a:sym typeface="+mn-ea"/>
              </a:rPr>
              <a:t>DVD </a:t>
            </a:r>
            <a:r>
              <a:rPr lang="zh-CN" altLang="en-US" sz="2400" b="1" dirty="0">
                <a:solidFill>
                  <a:schemeClr val="tx1">
                    <a:lumMod val="65000"/>
                    <a:lumOff val="35000"/>
                  </a:schemeClr>
                </a:solidFill>
                <a:latin typeface="+mn-ea"/>
                <a:cs typeface="+mn-ea"/>
                <a:sym typeface="+mn-ea"/>
              </a:rPr>
              <a:t>，退出系统</a:t>
            </a:r>
            <a:endParaRPr lang="zh-CN" altLang="en-US" sz="2400" b="1" dirty="0">
              <a:solidFill>
                <a:schemeClr val="tx1">
                  <a:lumMod val="65000"/>
                  <a:lumOff val="35000"/>
                </a:schemeClr>
              </a:solidFill>
              <a:latin typeface="+mn-ea"/>
              <a:cs typeface="+mn-ea"/>
              <a:sym typeface="+mn-ea"/>
            </a:endParaRPr>
          </a:p>
        </p:txBody>
      </p:sp>
      <p:pic>
        <p:nvPicPr>
          <p:cNvPr id="8" name="图片 7" descr="飞鹤"/>
          <p:cNvPicPr>
            <a:picLocks noChangeAspect="1"/>
          </p:cNvPicPr>
          <p:nvPr/>
        </p:nvPicPr>
        <p:blipFill>
          <a:blip r:embed="rId2"/>
          <a:stretch>
            <a:fillRect/>
          </a:stretch>
        </p:blipFill>
        <p:spPr>
          <a:xfrm flipH="1">
            <a:off x="7956550" y="-46355"/>
            <a:ext cx="4344670" cy="2369820"/>
          </a:xfrm>
          <a:prstGeom prst="rect">
            <a:avLst/>
          </a:prstGeom>
        </p:spPr>
      </p:pic>
      <p:pic>
        <p:nvPicPr>
          <p:cNvPr id="9" name="图片 8" descr="燕子"/>
          <p:cNvPicPr>
            <a:picLocks noChangeAspect="1"/>
          </p:cNvPicPr>
          <p:nvPr/>
        </p:nvPicPr>
        <p:blipFill>
          <a:blip r:embed="rId3"/>
          <a:stretch>
            <a:fillRect/>
          </a:stretch>
        </p:blipFill>
        <p:spPr>
          <a:xfrm>
            <a:off x="-228600" y="-45720"/>
            <a:ext cx="4713605" cy="1651000"/>
          </a:xfrm>
          <a:prstGeom prst="rect">
            <a:avLst/>
          </a:prstGeom>
        </p:spPr>
      </p:pic>
      <p:pic>
        <p:nvPicPr>
          <p:cNvPr id="12" name="公众号：陈西设计之家。微信搜索即可" descr="手机屏幕的截图&#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0" y="5217160"/>
            <a:ext cx="4695825" cy="1232535"/>
          </a:xfrm>
          <a:prstGeom prst="rect">
            <a:avLst/>
          </a:prstGeom>
        </p:spPr>
      </p:pic>
      <p:pic>
        <p:nvPicPr>
          <p:cNvPr id="10" name="公众号：陈西设计之家。微信搜索即可" descr="手机屏幕的截图&#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1290" y="1090930"/>
            <a:ext cx="4695825" cy="1232535"/>
          </a:xfrm>
          <a:prstGeom prst="rect">
            <a:avLst/>
          </a:prstGeom>
        </p:spPr>
      </p:pic>
      <p:pic>
        <p:nvPicPr>
          <p:cNvPr id="11" name="公众号：陈西设计之家。微信搜索即可" descr="手机屏幕的截图&#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5610" y="4639945"/>
            <a:ext cx="4146550" cy="1088390"/>
          </a:xfrm>
          <a:prstGeom prst="rect">
            <a:avLst/>
          </a:prstGeom>
        </p:spPr>
      </p:pic>
      <p:graphicFrame>
        <p:nvGraphicFramePr>
          <p:cNvPr id="2" name="对象 1">
            <a:hlinkClick r:id="" action="ppaction://ole?verb="/>
          </p:cNvPr>
          <p:cNvGraphicFramePr>
            <a:graphicFrameLocks noChangeAspect="1"/>
          </p:cNvGraphicFramePr>
          <p:nvPr/>
        </p:nvGraphicFramePr>
        <p:xfrm>
          <a:off x="10121265" y="5616575"/>
          <a:ext cx="971550" cy="666750"/>
        </p:xfrm>
        <a:graphic>
          <a:graphicData uri="http://schemas.openxmlformats.org/presentationml/2006/ole">
            <mc:AlternateContent xmlns:mc="http://schemas.openxmlformats.org/markup-compatibility/2006">
              <mc:Choice xmlns:v="urn:schemas-microsoft-com:vml" Requires="v">
                <p:oleObj spid="_x0000_s1025" name="" showAsIcon="1" r:id="rId5" imgW="971550" imgH="666750" progId="Package">
                  <p:embed/>
                </p:oleObj>
              </mc:Choice>
              <mc:Fallback>
                <p:oleObj name="" showAsIcon="1" r:id="rId5" imgW="971550" imgH="666750" progId="Package">
                  <p:embed/>
                  <p:pic>
                    <p:nvPicPr>
                      <p:cNvPr id="0" name="图片 1024"/>
                      <p:cNvPicPr/>
                      <p:nvPr/>
                    </p:nvPicPr>
                    <p:blipFill>
                      <a:blip r:embed="rId6"/>
                      <a:stretch>
                        <a:fillRect/>
                      </a:stretch>
                    </p:blipFill>
                    <p:spPr>
                      <a:xfrm>
                        <a:off x="10121265" y="5616575"/>
                        <a:ext cx="971550" cy="666750"/>
                      </a:xfrm>
                      <a:prstGeom prst="rect">
                        <a:avLst/>
                      </a:prstGeom>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图片3"/>
          <p:cNvPicPr>
            <a:picLocks noChangeAspect="1"/>
          </p:cNvPicPr>
          <p:nvPr/>
        </p:nvPicPr>
        <p:blipFill>
          <a:blip r:embed="rId1"/>
          <a:srcRect b="4459"/>
          <a:stretch>
            <a:fillRect/>
          </a:stretch>
        </p:blipFill>
        <p:spPr>
          <a:xfrm>
            <a:off x="-48260" y="-33020"/>
            <a:ext cx="12275185" cy="6924040"/>
          </a:xfrm>
          <a:prstGeom prst="rect">
            <a:avLst/>
          </a:prstGeom>
        </p:spPr>
      </p:pic>
      <p:sp>
        <p:nvSpPr>
          <p:cNvPr id="5" name="文本框 4"/>
          <p:cNvSpPr txBox="1"/>
          <p:nvPr/>
        </p:nvSpPr>
        <p:spPr>
          <a:xfrm>
            <a:off x="3475990" y="434340"/>
            <a:ext cx="5240655" cy="983615"/>
          </a:xfrm>
          <a:prstGeom prst="rect">
            <a:avLst/>
          </a:prstGeom>
          <a:noFill/>
        </p:spPr>
        <p:txBody>
          <a:bodyPr wrap="square" rtlCol="0">
            <a:spAutoFit/>
          </a:bodyPr>
          <a:p>
            <a:r>
              <a:rPr lang="zh-CN" altLang="en-US" sz="4000" dirty="0">
                <a:solidFill>
                  <a:schemeClr val="tx1">
                    <a:lumMod val="65000"/>
                    <a:lumOff val="35000"/>
                  </a:schemeClr>
                </a:solidFill>
                <a:latin typeface="+mn-ea"/>
                <a:sym typeface="+mn-ea"/>
              </a:rPr>
              <a:t>项目系统环境介绍</a:t>
            </a:r>
            <a:endParaRPr lang="zh-CN" altLang="en-US" dirty="0">
              <a:latin typeface="Arial" panose="020B0604020202020204" pitchFamily="34" charset="0"/>
              <a:ea typeface="楷体" panose="02010609060101010101" pitchFamily="49" charset="-122"/>
            </a:endParaRPr>
          </a:p>
          <a:p>
            <a:endParaRPr lang="zh-CN" altLang="en-US"/>
          </a:p>
        </p:txBody>
      </p:sp>
      <p:sp>
        <p:nvSpPr>
          <p:cNvPr id="6" name="文本框 5"/>
          <p:cNvSpPr txBox="1"/>
          <p:nvPr/>
        </p:nvSpPr>
        <p:spPr>
          <a:xfrm>
            <a:off x="1518285" y="1417955"/>
            <a:ext cx="9142095" cy="4661535"/>
          </a:xfrm>
          <a:prstGeom prst="rect">
            <a:avLst/>
          </a:prstGeom>
          <a:noFill/>
        </p:spPr>
        <p:txBody>
          <a:bodyPr wrap="square" rtlCol="0">
            <a:spAutoFit/>
          </a:bodyPr>
          <a:p>
            <a:pPr fontAlgn="auto">
              <a:lnSpc>
                <a:spcPct val="150000"/>
              </a:lnSpc>
              <a:buFontTx/>
            </a:pPr>
            <a:r>
              <a:rPr lang="zh-CN" altLang="en-US" sz="2800" b="1" dirty="0">
                <a:solidFill>
                  <a:schemeClr val="tx1">
                    <a:lumMod val="65000"/>
                    <a:lumOff val="35000"/>
                  </a:schemeClr>
                </a:solidFill>
                <a:latin typeface="+mn-ea"/>
                <a:cs typeface="+mn-ea"/>
                <a:sym typeface="+mn-ea"/>
              </a:rPr>
              <a:t>设计语言：</a:t>
            </a:r>
            <a:r>
              <a:rPr lang="en-US" altLang="zh-CN" sz="2800" b="1" dirty="0">
                <a:solidFill>
                  <a:schemeClr val="tx1">
                    <a:lumMod val="65000"/>
                    <a:lumOff val="35000"/>
                  </a:schemeClr>
                </a:solidFill>
                <a:latin typeface="+mn-ea"/>
                <a:cs typeface="+mn-ea"/>
                <a:sym typeface="+mn-ea"/>
              </a:rPr>
              <a:t>java</a:t>
            </a:r>
            <a:r>
              <a:rPr lang="zh-CN" altLang="en-US" sz="2800" b="1" dirty="0">
                <a:solidFill>
                  <a:schemeClr val="tx1">
                    <a:lumMod val="65000"/>
                    <a:lumOff val="35000"/>
                  </a:schemeClr>
                </a:solidFill>
                <a:latin typeface="+mn-ea"/>
                <a:cs typeface="+mn-ea"/>
                <a:sym typeface="+mn-ea"/>
              </a:rPr>
              <a:t>、</a:t>
            </a:r>
            <a:r>
              <a:rPr lang="en-US" altLang="zh-CN" sz="2800" b="1" dirty="0">
                <a:solidFill>
                  <a:schemeClr val="tx1">
                    <a:lumMod val="65000"/>
                    <a:lumOff val="35000"/>
                  </a:schemeClr>
                </a:solidFill>
                <a:latin typeface="+mn-ea"/>
                <a:cs typeface="+mn-ea"/>
                <a:sym typeface="+mn-ea"/>
              </a:rPr>
              <a:t>sql</a:t>
            </a:r>
            <a:endParaRPr lang="en-US" altLang="zh-CN" sz="2800" b="1" dirty="0">
              <a:solidFill>
                <a:schemeClr val="tx1">
                  <a:lumMod val="65000"/>
                  <a:lumOff val="35000"/>
                </a:schemeClr>
              </a:solidFill>
              <a:latin typeface="+mn-ea"/>
              <a:cs typeface="+mn-ea"/>
            </a:endParaRPr>
          </a:p>
          <a:p>
            <a:pPr fontAlgn="auto">
              <a:lnSpc>
                <a:spcPct val="150000"/>
              </a:lnSpc>
              <a:buFontTx/>
            </a:pPr>
            <a:r>
              <a:rPr lang="zh-CN" altLang="en-US" sz="2800" b="1" dirty="0">
                <a:solidFill>
                  <a:schemeClr val="tx1">
                    <a:lumMod val="65000"/>
                    <a:lumOff val="35000"/>
                  </a:schemeClr>
                </a:solidFill>
                <a:latin typeface="+mn-ea"/>
                <a:cs typeface="+mn-ea"/>
                <a:sym typeface="+mn-ea"/>
              </a:rPr>
              <a:t>主要技术</a:t>
            </a:r>
            <a:r>
              <a:rPr lang="en-US" altLang="zh-CN" sz="2800" b="1" dirty="0">
                <a:solidFill>
                  <a:schemeClr val="tx1">
                    <a:lumMod val="65000"/>
                    <a:lumOff val="35000"/>
                  </a:schemeClr>
                </a:solidFill>
                <a:latin typeface="+mn-ea"/>
                <a:cs typeface="+mn-ea"/>
                <a:sym typeface="+mn-ea"/>
              </a:rPr>
              <a:t>: jdbc</a:t>
            </a:r>
            <a:endParaRPr lang="en-US" altLang="zh-CN" sz="2800" b="1" dirty="0">
              <a:solidFill>
                <a:schemeClr val="tx1">
                  <a:lumMod val="65000"/>
                  <a:lumOff val="35000"/>
                </a:schemeClr>
              </a:solidFill>
              <a:latin typeface="+mn-ea"/>
              <a:cs typeface="+mn-ea"/>
            </a:endParaRPr>
          </a:p>
          <a:p>
            <a:pPr fontAlgn="auto">
              <a:lnSpc>
                <a:spcPct val="150000"/>
              </a:lnSpc>
              <a:buFontTx/>
            </a:pPr>
            <a:r>
              <a:rPr lang="zh-CN" altLang="en-US" sz="2800" b="1" dirty="0">
                <a:solidFill>
                  <a:schemeClr val="tx1">
                    <a:lumMod val="65000"/>
                    <a:lumOff val="35000"/>
                  </a:schemeClr>
                </a:solidFill>
                <a:latin typeface="+mn-ea"/>
                <a:cs typeface="+mn-ea"/>
                <a:sym typeface="+mn-ea"/>
              </a:rPr>
              <a:t>数据库：  </a:t>
            </a:r>
            <a:r>
              <a:rPr lang="en-US" altLang="zh-CN" sz="2800" b="1" dirty="0">
                <a:solidFill>
                  <a:schemeClr val="tx1">
                    <a:lumMod val="65000"/>
                    <a:lumOff val="35000"/>
                  </a:schemeClr>
                </a:solidFill>
                <a:latin typeface="+mn-ea"/>
                <a:cs typeface="+mn-ea"/>
                <a:sym typeface="+mn-ea"/>
              </a:rPr>
              <a:t>mysql</a:t>
            </a:r>
            <a:endParaRPr lang="en-US" altLang="zh-CN" sz="2800" b="1" dirty="0">
              <a:solidFill>
                <a:schemeClr val="tx1">
                  <a:lumMod val="65000"/>
                  <a:lumOff val="35000"/>
                </a:schemeClr>
              </a:solidFill>
              <a:latin typeface="+mn-ea"/>
              <a:cs typeface="+mn-ea"/>
            </a:endParaRPr>
          </a:p>
          <a:p>
            <a:pPr fontAlgn="auto">
              <a:lnSpc>
                <a:spcPct val="150000"/>
              </a:lnSpc>
              <a:buFontTx/>
            </a:pPr>
            <a:r>
              <a:rPr lang="zh-CN" altLang="en-US" sz="2800" b="1" dirty="0">
                <a:solidFill>
                  <a:schemeClr val="tx1">
                    <a:lumMod val="65000"/>
                    <a:lumOff val="35000"/>
                  </a:schemeClr>
                </a:solidFill>
                <a:latin typeface="+mn-ea"/>
                <a:cs typeface="+mn-ea"/>
                <a:sym typeface="+mn-ea"/>
              </a:rPr>
              <a:t>开发环境</a:t>
            </a:r>
            <a:r>
              <a:rPr lang="en-US" altLang="zh-CN" sz="2800" b="1" dirty="0">
                <a:solidFill>
                  <a:schemeClr val="tx1">
                    <a:lumMod val="65000"/>
                    <a:lumOff val="35000"/>
                  </a:schemeClr>
                </a:solidFill>
                <a:latin typeface="+mn-ea"/>
                <a:cs typeface="+mn-ea"/>
                <a:sym typeface="+mn-ea"/>
              </a:rPr>
              <a:t>: eclipse</a:t>
            </a:r>
            <a:r>
              <a:rPr lang="zh-CN" altLang="en-US" sz="2800" b="1" dirty="0">
                <a:solidFill>
                  <a:schemeClr val="tx1">
                    <a:lumMod val="65000"/>
                    <a:lumOff val="35000"/>
                  </a:schemeClr>
                </a:solidFill>
                <a:latin typeface="+mn-ea"/>
                <a:cs typeface="+mn-ea"/>
                <a:sym typeface="+mn-ea"/>
              </a:rPr>
              <a:t>，</a:t>
            </a:r>
            <a:r>
              <a:rPr lang="en-US" altLang="zh-CN" sz="2800" b="1" dirty="0">
                <a:solidFill>
                  <a:schemeClr val="tx1">
                    <a:lumMod val="65000"/>
                    <a:lumOff val="35000"/>
                  </a:schemeClr>
                </a:solidFill>
                <a:latin typeface="+mn-ea"/>
                <a:cs typeface="+mn-ea"/>
                <a:sym typeface="+mn-ea"/>
              </a:rPr>
              <a:t>Navicat for MySQL</a:t>
            </a:r>
            <a:endParaRPr lang="zh-CN" altLang="en-US" sz="2800" b="1" dirty="0">
              <a:solidFill>
                <a:schemeClr val="tx1">
                  <a:lumMod val="65000"/>
                  <a:lumOff val="35000"/>
                </a:schemeClr>
              </a:solidFill>
              <a:latin typeface="+mn-ea"/>
              <a:cs typeface="+mn-ea"/>
              <a:sym typeface="+mn-ea"/>
            </a:endParaRPr>
          </a:p>
          <a:p>
            <a:pPr fontAlgn="auto">
              <a:lnSpc>
                <a:spcPct val="150000"/>
              </a:lnSpc>
              <a:buFontTx/>
            </a:pPr>
            <a:r>
              <a:rPr lang="zh-CN" altLang="en-US" sz="2800" b="1" dirty="0">
                <a:solidFill>
                  <a:schemeClr val="tx1">
                    <a:lumMod val="65000"/>
                    <a:lumOff val="35000"/>
                  </a:schemeClr>
                </a:solidFill>
                <a:latin typeface="+mn-ea"/>
                <a:cs typeface="+mn-ea"/>
                <a:sym typeface="+mn-ea"/>
              </a:rPr>
              <a:t>          MySQL 5.5 Command Line Client</a:t>
            </a:r>
            <a:endParaRPr lang="zh-CN" altLang="en-US" sz="2800" b="1" dirty="0">
              <a:solidFill>
                <a:schemeClr val="tx1">
                  <a:lumMod val="65000"/>
                  <a:lumOff val="35000"/>
                </a:schemeClr>
              </a:solidFill>
              <a:latin typeface="+mn-ea"/>
              <a:cs typeface="+mn-ea"/>
              <a:sym typeface="+mn-ea"/>
            </a:endParaRPr>
          </a:p>
          <a:p>
            <a:pPr fontAlgn="auto">
              <a:lnSpc>
                <a:spcPct val="150000"/>
              </a:lnSpc>
              <a:buFontTx/>
            </a:pPr>
            <a:r>
              <a:rPr lang="zh-CN" altLang="en-US" sz="2800" b="1" dirty="0">
                <a:solidFill>
                  <a:schemeClr val="tx1">
                    <a:lumMod val="65000"/>
                    <a:lumOff val="35000"/>
                  </a:schemeClr>
                </a:solidFill>
                <a:latin typeface="+mn-ea"/>
                <a:cs typeface="+mn-ea"/>
                <a:sym typeface="+mn-ea"/>
              </a:rPr>
              <a:t>运行环境：</a:t>
            </a:r>
            <a:r>
              <a:rPr lang="en-US" altLang="zh-CN" sz="2800" b="1" dirty="0">
                <a:solidFill>
                  <a:schemeClr val="tx1">
                    <a:lumMod val="65000"/>
                    <a:lumOff val="35000"/>
                  </a:schemeClr>
                </a:solidFill>
                <a:latin typeface="+mn-ea"/>
                <a:cs typeface="+mn-ea"/>
                <a:sym typeface="+mn-ea"/>
              </a:rPr>
              <a:t>windows10</a:t>
            </a:r>
            <a:r>
              <a:rPr lang="zh-CN" altLang="en-US" sz="2800" b="1" dirty="0">
                <a:solidFill>
                  <a:schemeClr val="tx1">
                    <a:lumMod val="65000"/>
                    <a:lumOff val="35000"/>
                  </a:schemeClr>
                </a:solidFill>
                <a:latin typeface="+mn-ea"/>
                <a:cs typeface="+mn-ea"/>
                <a:sym typeface="+mn-ea"/>
              </a:rPr>
              <a:t>，</a:t>
            </a:r>
            <a:r>
              <a:rPr lang="en-US" altLang="zh-CN" sz="2800" b="1" dirty="0">
                <a:solidFill>
                  <a:schemeClr val="tx1">
                    <a:lumMod val="65000"/>
                    <a:lumOff val="35000"/>
                  </a:schemeClr>
                </a:solidFill>
                <a:latin typeface="+mn-ea"/>
                <a:cs typeface="+mn-ea"/>
                <a:sym typeface="+mn-ea"/>
              </a:rPr>
              <a:t>eclipse</a:t>
            </a:r>
            <a:r>
              <a:rPr lang="zh-CN" altLang="en-US" sz="2800" b="1" dirty="0">
                <a:solidFill>
                  <a:schemeClr val="tx1">
                    <a:lumMod val="65000"/>
                    <a:lumOff val="35000"/>
                  </a:schemeClr>
                </a:solidFill>
                <a:latin typeface="+mn-ea"/>
                <a:cs typeface="+mn-ea"/>
                <a:sym typeface="+mn-ea"/>
              </a:rPr>
              <a:t>，</a:t>
            </a:r>
            <a:r>
              <a:rPr lang="en-US" altLang="zh-CN" sz="2800" b="1" dirty="0">
                <a:solidFill>
                  <a:schemeClr val="tx1">
                    <a:lumMod val="65000"/>
                    <a:lumOff val="35000"/>
                  </a:schemeClr>
                </a:solidFill>
                <a:latin typeface="+mn-ea"/>
                <a:cs typeface="+mn-ea"/>
                <a:sym typeface="+mn-ea"/>
              </a:rPr>
              <a:t>Navicat</a:t>
            </a:r>
            <a:endParaRPr lang="en-US" altLang="zh-CN" sz="2800" b="1" dirty="0">
              <a:solidFill>
                <a:schemeClr val="tx1">
                  <a:lumMod val="65000"/>
                  <a:lumOff val="35000"/>
                </a:schemeClr>
              </a:solidFill>
              <a:latin typeface="+mn-ea"/>
              <a:cs typeface="+mn-ea"/>
            </a:endParaRPr>
          </a:p>
          <a:p>
            <a:pPr>
              <a:spcBef>
                <a:spcPct val="50000"/>
              </a:spcBef>
              <a:buFontTx/>
            </a:pPr>
            <a:endParaRPr lang="zh-CN" altLang="en-US" dirty="0">
              <a:latin typeface="Arial" panose="020B0604020202020204" pitchFamily="34" charset="0"/>
              <a:ea typeface="楷体" panose="02010609060101010101" pitchFamily="49" charset="-122"/>
            </a:endParaRPr>
          </a:p>
          <a:p>
            <a:endParaRPr lang="zh-CN" altLang="en-US"/>
          </a:p>
        </p:txBody>
      </p:sp>
      <p:pic>
        <p:nvPicPr>
          <p:cNvPr id="7" name="图片 6" descr="飞鹤"/>
          <p:cNvPicPr>
            <a:picLocks noChangeAspect="1"/>
          </p:cNvPicPr>
          <p:nvPr/>
        </p:nvPicPr>
        <p:blipFill>
          <a:blip r:embed="rId2"/>
          <a:stretch>
            <a:fillRect/>
          </a:stretch>
        </p:blipFill>
        <p:spPr>
          <a:xfrm flipH="1">
            <a:off x="6235700" y="617855"/>
            <a:ext cx="4798695" cy="2617470"/>
          </a:xfrm>
          <a:prstGeom prst="rect">
            <a:avLst/>
          </a:prstGeom>
        </p:spPr>
      </p:pic>
      <p:pic>
        <p:nvPicPr>
          <p:cNvPr id="8" name="图片 7" descr="飞鹤"/>
          <p:cNvPicPr>
            <a:picLocks noChangeAspect="1"/>
          </p:cNvPicPr>
          <p:nvPr/>
        </p:nvPicPr>
        <p:blipFill>
          <a:blip r:embed="rId2"/>
          <a:stretch>
            <a:fillRect/>
          </a:stretch>
        </p:blipFill>
        <p:spPr>
          <a:xfrm flipH="1">
            <a:off x="10076180" y="2842260"/>
            <a:ext cx="2150745" cy="1173480"/>
          </a:xfrm>
          <a:prstGeom prst="rect">
            <a:avLst/>
          </a:prstGeom>
        </p:spPr>
      </p:pic>
      <p:pic>
        <p:nvPicPr>
          <p:cNvPr id="9" name="公众号：陈西设计之家。微信搜索即可" descr="手机屏幕的截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1920" y="2661285"/>
            <a:ext cx="3651250" cy="676910"/>
          </a:xfrm>
          <a:prstGeom prst="rect">
            <a:avLst/>
          </a:prstGeom>
        </p:spPr>
      </p:pic>
      <p:pic>
        <p:nvPicPr>
          <p:cNvPr id="10" name="公众号：陈西设计之家。微信搜索即可" descr="手机屏幕的截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452" y="1143821"/>
            <a:ext cx="2579453" cy="677125"/>
          </a:xfrm>
          <a:prstGeom prst="rect">
            <a:avLst/>
          </a:prstGeom>
        </p:spPr>
      </p:pic>
      <p:pic>
        <p:nvPicPr>
          <p:cNvPr id="11" name="公众号：陈西设计之家。微信搜索即可" descr="手机屏幕的截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0" y="466725"/>
            <a:ext cx="3624580" cy="951230"/>
          </a:xfrm>
          <a:prstGeom prst="rect">
            <a:avLst/>
          </a:prstGeom>
        </p:spPr>
      </p:pic>
      <p:pic>
        <p:nvPicPr>
          <p:cNvPr id="12" name="公众号：陈西设计之家。微信搜索即可" descr="手机屏幕的截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225" y="5340985"/>
            <a:ext cx="4695825" cy="1232535"/>
          </a:xfrm>
          <a:prstGeom prst="rect">
            <a:avLst/>
          </a:prstGeom>
        </p:spPr>
      </p:pic>
      <p:pic>
        <p:nvPicPr>
          <p:cNvPr id="13" name="公众号：陈西设计之家。微信搜索即可" descr="手机屏幕的截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7757" y="5341171"/>
            <a:ext cx="2579453" cy="677125"/>
          </a:xfrm>
          <a:prstGeom prst="rect">
            <a:avLst/>
          </a:prstGeom>
        </p:spPr>
      </p:pic>
      <p:sp>
        <p:nvSpPr>
          <p:cNvPr id="14" name="椭圆 13"/>
          <p:cNvSpPr/>
          <p:nvPr/>
        </p:nvSpPr>
        <p:spPr>
          <a:xfrm>
            <a:off x="10561133" y="236860"/>
            <a:ext cx="1181100" cy="1181100"/>
          </a:xfrm>
          <a:prstGeom prst="ellipse">
            <a:avLst/>
          </a:prstGeom>
          <a:gradFill flip="none" rotWithShape="1">
            <a:gsLst>
              <a:gs pos="0">
                <a:srgbClr val="C00000"/>
              </a:gs>
              <a:gs pos="75000">
                <a:srgbClr val="C00000">
                  <a:alpha val="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11430" y="-10160"/>
            <a:ext cx="12214860" cy="6905625"/>
          </a:xfrm>
          <a:prstGeom prst="rect">
            <a:avLst/>
          </a:prstGeom>
        </p:spPr>
      </p:pic>
      <p:sp>
        <p:nvSpPr>
          <p:cNvPr id="8" name="文本框 7"/>
          <p:cNvSpPr txBox="1"/>
          <p:nvPr/>
        </p:nvSpPr>
        <p:spPr>
          <a:xfrm>
            <a:off x="4572635" y="192405"/>
            <a:ext cx="5676265" cy="706755"/>
          </a:xfrm>
          <a:prstGeom prst="rect">
            <a:avLst/>
          </a:prstGeom>
          <a:noFill/>
        </p:spPr>
        <p:txBody>
          <a:bodyPr wrap="square" rtlCol="0">
            <a:spAutoFit/>
          </a:bodyPr>
          <a:p>
            <a:r>
              <a:rPr lang="zh-CN" altLang="en-US" sz="4000" b="1" dirty="0">
                <a:solidFill>
                  <a:schemeClr val="tx1">
                    <a:lumMod val="65000"/>
                    <a:lumOff val="35000"/>
                  </a:schemeClr>
                </a:solidFill>
                <a:latin typeface="+mn-ea"/>
                <a:sym typeface="+mn-ea"/>
              </a:rPr>
              <a:t>模块介绍</a:t>
            </a:r>
            <a:endParaRPr lang="zh-CN" altLang="en-US" sz="4000" b="1" dirty="0">
              <a:solidFill>
                <a:schemeClr val="tx1">
                  <a:lumMod val="65000"/>
                  <a:lumOff val="35000"/>
                </a:schemeClr>
              </a:solidFill>
              <a:latin typeface="+mn-ea"/>
              <a:sym typeface="+mn-ea"/>
            </a:endParaRPr>
          </a:p>
        </p:txBody>
      </p:sp>
      <p:sp>
        <p:nvSpPr>
          <p:cNvPr id="4" name="文本框 3"/>
          <p:cNvSpPr txBox="1"/>
          <p:nvPr/>
        </p:nvSpPr>
        <p:spPr>
          <a:xfrm>
            <a:off x="676910" y="1005840"/>
            <a:ext cx="4251325" cy="460375"/>
          </a:xfrm>
          <a:prstGeom prst="rect">
            <a:avLst/>
          </a:prstGeom>
          <a:noFill/>
        </p:spPr>
        <p:txBody>
          <a:bodyPr wrap="square" rtlCol="0">
            <a:spAutoFit/>
          </a:bodyPr>
          <a:p>
            <a:r>
              <a:rPr lang="zh-CN" altLang="en-US" sz="2400">
                <a:solidFill>
                  <a:schemeClr val="tx1">
                    <a:lumMod val="65000"/>
                    <a:lumOff val="35000"/>
                  </a:schemeClr>
                </a:solidFill>
              </a:rPr>
              <a:t> 一、注册</a:t>
            </a:r>
            <a:r>
              <a:rPr lang="zh-CN" altLang="en-US"/>
              <a:t> </a:t>
            </a:r>
            <a:endParaRPr lang="zh-CN" altLang="en-US"/>
          </a:p>
        </p:txBody>
      </p:sp>
      <p:sp>
        <p:nvSpPr>
          <p:cNvPr id="5" name="矩形 4"/>
          <p:cNvSpPr/>
          <p:nvPr/>
        </p:nvSpPr>
        <p:spPr>
          <a:xfrm>
            <a:off x="1904365" y="1739265"/>
            <a:ext cx="8836660" cy="4398645"/>
          </a:xfrm>
          <a:prstGeom prst="rect">
            <a:avLst/>
          </a:prstGeom>
          <a:blipFill rotWithShape="1">
            <a:blip r:embed="rId2">
              <a:alphaModFix amt="57000"/>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11430" y="-10160"/>
            <a:ext cx="12214860" cy="6905625"/>
          </a:xfrm>
          <a:prstGeom prst="rect">
            <a:avLst/>
          </a:prstGeom>
        </p:spPr>
      </p:pic>
      <p:sp>
        <p:nvSpPr>
          <p:cNvPr id="4" name="文本框 3"/>
          <p:cNvSpPr txBox="1"/>
          <p:nvPr/>
        </p:nvSpPr>
        <p:spPr>
          <a:xfrm>
            <a:off x="676910" y="538480"/>
            <a:ext cx="4251325" cy="460375"/>
          </a:xfrm>
          <a:prstGeom prst="rect">
            <a:avLst/>
          </a:prstGeom>
          <a:noFill/>
        </p:spPr>
        <p:txBody>
          <a:bodyPr wrap="square" rtlCol="0">
            <a:spAutoFit/>
          </a:bodyPr>
          <a:p>
            <a:r>
              <a:rPr lang="zh-CN" altLang="en-US" sz="2400">
                <a:solidFill>
                  <a:schemeClr val="tx1">
                    <a:lumMod val="65000"/>
                    <a:lumOff val="35000"/>
                  </a:schemeClr>
                </a:solidFill>
              </a:rPr>
              <a:t> 二、普通用户登陆成功界面</a:t>
            </a:r>
            <a:r>
              <a:rPr lang="zh-CN" altLang="en-US"/>
              <a:t> </a:t>
            </a:r>
            <a:endParaRPr lang="zh-CN" altLang="en-US"/>
          </a:p>
        </p:txBody>
      </p:sp>
      <p:sp>
        <p:nvSpPr>
          <p:cNvPr id="6" name="矩形 5"/>
          <p:cNvSpPr/>
          <p:nvPr/>
        </p:nvSpPr>
        <p:spPr>
          <a:xfrm>
            <a:off x="1757045" y="1724660"/>
            <a:ext cx="8491855" cy="4525645"/>
          </a:xfrm>
          <a:prstGeom prst="rect">
            <a:avLst/>
          </a:prstGeom>
          <a:blipFill rotWithShape="1">
            <a:blip r:embed="rId2">
              <a:alphaModFix amt="48000"/>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11430" y="-10160"/>
            <a:ext cx="12214860" cy="6905625"/>
          </a:xfrm>
          <a:prstGeom prst="rect">
            <a:avLst/>
          </a:prstGeom>
        </p:spPr>
      </p:pic>
      <p:sp>
        <p:nvSpPr>
          <p:cNvPr id="4" name="文本框 3"/>
          <p:cNvSpPr txBox="1"/>
          <p:nvPr/>
        </p:nvSpPr>
        <p:spPr>
          <a:xfrm>
            <a:off x="634365" y="381000"/>
            <a:ext cx="4251325" cy="460375"/>
          </a:xfrm>
          <a:prstGeom prst="rect">
            <a:avLst/>
          </a:prstGeom>
          <a:noFill/>
        </p:spPr>
        <p:txBody>
          <a:bodyPr wrap="square" rtlCol="0">
            <a:spAutoFit/>
          </a:bodyPr>
          <a:p>
            <a:r>
              <a:rPr lang="zh-CN" altLang="en-US" sz="2400">
                <a:solidFill>
                  <a:schemeClr val="tx1">
                    <a:lumMod val="65000"/>
                    <a:lumOff val="35000"/>
                  </a:schemeClr>
                </a:solidFill>
              </a:rPr>
              <a:t> 三、管理员登录成功界面</a:t>
            </a:r>
            <a:r>
              <a:rPr lang="zh-CN" altLang="en-US"/>
              <a:t> </a:t>
            </a:r>
            <a:endParaRPr lang="zh-CN" altLang="en-US"/>
          </a:p>
        </p:txBody>
      </p:sp>
      <p:sp>
        <p:nvSpPr>
          <p:cNvPr id="5" name="矩形 4"/>
          <p:cNvSpPr/>
          <p:nvPr/>
        </p:nvSpPr>
        <p:spPr>
          <a:xfrm>
            <a:off x="1948815" y="1548130"/>
            <a:ext cx="8447405" cy="4717415"/>
          </a:xfrm>
          <a:prstGeom prst="rect">
            <a:avLst/>
          </a:prstGeom>
          <a:blipFill rotWithShape="1">
            <a:blip r:embed="rId2">
              <a:alphaModFix amt="48000"/>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C:\Users\Administrator\Pictures\ppt\QQ截图20200703204142.pngQQ截图20200703204142"/>
          <p:cNvPicPr>
            <a:picLocks noChangeAspect="1"/>
          </p:cNvPicPr>
          <p:nvPr/>
        </p:nvPicPr>
        <p:blipFill>
          <a:blip r:embed="rId1"/>
          <a:srcRect/>
          <a:stretch>
            <a:fillRect/>
          </a:stretch>
        </p:blipFill>
        <p:spPr>
          <a:xfrm>
            <a:off x="-39370" y="-26670"/>
            <a:ext cx="12270740" cy="6966585"/>
          </a:xfrm>
          <a:prstGeom prst="rect">
            <a:avLst/>
          </a:prstGeom>
        </p:spPr>
      </p:pic>
      <p:sp>
        <p:nvSpPr>
          <p:cNvPr id="2" name="文本框 1"/>
          <p:cNvSpPr txBox="1"/>
          <p:nvPr/>
        </p:nvSpPr>
        <p:spPr>
          <a:xfrm>
            <a:off x="593090" y="490855"/>
            <a:ext cx="5076190" cy="460375"/>
          </a:xfrm>
          <a:prstGeom prst="rect">
            <a:avLst/>
          </a:prstGeom>
          <a:noFill/>
        </p:spPr>
        <p:txBody>
          <a:bodyPr wrap="square" rtlCol="0">
            <a:spAutoFit/>
          </a:bodyPr>
          <a:p>
            <a:r>
              <a:rPr lang="zh-CN" altLang="en-US" sz="2400">
                <a:solidFill>
                  <a:schemeClr val="tx1">
                    <a:lumMod val="65000"/>
                    <a:lumOff val="35000"/>
                  </a:schemeClr>
                </a:solidFill>
              </a:rPr>
              <a:t> 四、普通用户显示所有DVD</a:t>
            </a:r>
            <a:r>
              <a:rPr lang="zh-CN" altLang="en-US"/>
              <a:t> </a:t>
            </a:r>
            <a:endParaRPr lang="zh-CN" altLang="en-US"/>
          </a:p>
        </p:txBody>
      </p:sp>
      <p:sp>
        <p:nvSpPr>
          <p:cNvPr id="3" name="矩形 2"/>
          <p:cNvSpPr/>
          <p:nvPr/>
        </p:nvSpPr>
        <p:spPr>
          <a:xfrm>
            <a:off x="2177415" y="1506855"/>
            <a:ext cx="8968740" cy="5033010"/>
          </a:xfrm>
          <a:prstGeom prst="rect">
            <a:avLst/>
          </a:prstGeom>
          <a:blipFill rotWithShape="1">
            <a:blip r:embed="rId2">
              <a:alphaModFix amt="48000"/>
            </a:blip>
            <a:stretch>
              <a:fillRect/>
            </a:stretch>
          </a:bli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7" name="图片 6"/>
          <p:cNvPicPr>
            <a:picLocks noChangeAspect="1"/>
          </p:cNvPicPr>
          <p:nvPr/>
        </p:nvPicPr>
        <p:blipFill>
          <a:blip r:embed="rId2"/>
          <a:stretch>
            <a:fillRect/>
          </a:stretch>
        </p:blipFill>
        <p:spPr>
          <a:xfrm>
            <a:off x="-11430" y="-10160"/>
            <a:ext cx="12214860" cy="6905625"/>
          </a:xfrm>
          <a:prstGeom prst="rect">
            <a:avLst/>
          </a:prstGeom>
        </p:spPr>
      </p:pic>
      <p:sp>
        <p:nvSpPr>
          <p:cNvPr id="5" name="文本框 4"/>
          <p:cNvSpPr txBox="1"/>
          <p:nvPr/>
        </p:nvSpPr>
        <p:spPr>
          <a:xfrm>
            <a:off x="1069975" y="401320"/>
            <a:ext cx="3366770" cy="460375"/>
          </a:xfrm>
          <a:prstGeom prst="rect">
            <a:avLst/>
          </a:prstGeom>
          <a:noFill/>
        </p:spPr>
        <p:txBody>
          <a:bodyPr wrap="square" rtlCol="0">
            <a:spAutoFit/>
          </a:bodyPr>
          <a:p>
            <a:r>
              <a:rPr lang="zh-CN" altLang="en-US" sz="2400">
                <a:solidFill>
                  <a:schemeClr val="tx1">
                    <a:lumMod val="65000"/>
                    <a:lumOff val="35000"/>
                  </a:schemeClr>
                </a:solidFill>
              </a:rPr>
              <a:t> 五、</a:t>
            </a:r>
            <a:r>
              <a:rPr lang="zh-CN" altLang="en-US" sz="2400">
                <a:solidFill>
                  <a:schemeClr val="tx1">
                    <a:lumMod val="65000"/>
                    <a:lumOff val="35000"/>
                  </a:schemeClr>
                </a:solidFill>
                <a:sym typeface="+mn-ea"/>
              </a:rPr>
              <a:t>普通用户</a:t>
            </a:r>
            <a:r>
              <a:rPr lang="zh-CN" altLang="en-US" sz="2400">
                <a:solidFill>
                  <a:schemeClr val="tx1">
                    <a:lumMod val="65000"/>
                    <a:lumOff val="35000"/>
                  </a:schemeClr>
                </a:solidFill>
              </a:rPr>
              <a:t>借阅DVD</a:t>
            </a:r>
            <a:endParaRPr lang="zh-CN" altLang="en-US" sz="2400">
              <a:solidFill>
                <a:schemeClr val="tx1">
                  <a:lumMod val="65000"/>
                  <a:lumOff val="35000"/>
                </a:schemeClr>
              </a:solidFill>
            </a:endParaRPr>
          </a:p>
        </p:txBody>
      </p:sp>
      <p:sp>
        <p:nvSpPr>
          <p:cNvPr id="10" name="矩形 9"/>
          <p:cNvSpPr/>
          <p:nvPr/>
        </p:nvSpPr>
        <p:spPr>
          <a:xfrm>
            <a:off x="1881505" y="1297305"/>
            <a:ext cx="8904605" cy="4982845"/>
          </a:xfrm>
          <a:prstGeom prst="rect">
            <a:avLst/>
          </a:prstGeom>
          <a:blipFill rotWithShape="1">
            <a:blip r:embed="rId1">
              <a:alphaModFix amt="48000"/>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1079</Words>
  <Application>WPS 演示</Application>
  <PresentationFormat>宽屏</PresentationFormat>
  <Paragraphs>133</Paragraphs>
  <Slides>19</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29" baseType="lpstr">
      <vt:lpstr>Arial</vt:lpstr>
      <vt:lpstr>宋体</vt:lpstr>
      <vt:lpstr>Wingdings</vt:lpstr>
      <vt:lpstr>楷体</vt:lpstr>
      <vt:lpstr>黑体</vt:lpstr>
      <vt:lpstr>微软雅黑</vt:lpstr>
      <vt:lpstr>Arial Unicode MS</vt:lpstr>
      <vt:lpstr>Arial Black</vt:lpstr>
      <vt:lpstr>Office 主题​​</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Administrator</cp:lastModifiedBy>
  <cp:revision>4</cp:revision>
  <dcterms:created xsi:type="dcterms:W3CDTF">2020-07-03T06:22:00Z</dcterms:created>
  <dcterms:modified xsi:type="dcterms:W3CDTF">2020-07-04T03:45:19Z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2052-11.8.2.8593</vt:lpwstr>
  </property>
</Properties>
</file>